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9" r:id="rId4"/>
    <p:sldId id="267" r:id="rId5"/>
    <p:sldId id="274" r:id="rId6"/>
    <p:sldId id="273" r:id="rId7"/>
    <p:sldId id="298" r:id="rId8"/>
    <p:sldId id="266" r:id="rId9"/>
    <p:sldId id="258" r:id="rId10"/>
    <p:sldId id="288" r:id="rId11"/>
    <p:sldId id="268" r:id="rId12"/>
    <p:sldId id="261" r:id="rId13"/>
    <p:sldId id="269" r:id="rId14"/>
    <p:sldId id="292" r:id="rId15"/>
    <p:sldId id="262" r:id="rId16"/>
    <p:sldId id="281" r:id="rId17"/>
    <p:sldId id="299" r:id="rId18"/>
    <p:sldId id="300" r:id="rId19"/>
    <p:sldId id="279" r:id="rId20"/>
    <p:sldId id="284" r:id="rId21"/>
    <p:sldId id="280" r:id="rId22"/>
    <p:sldId id="270" r:id="rId23"/>
    <p:sldId id="263" r:id="rId24"/>
    <p:sldId id="272" r:id="rId25"/>
    <p:sldId id="264" r:id="rId26"/>
    <p:sldId id="271" r:id="rId27"/>
    <p:sldId id="265" r:id="rId28"/>
    <p:sldId id="276" r:id="rId29"/>
    <p:sldId id="277" r:id="rId30"/>
    <p:sldId id="278" r:id="rId31"/>
    <p:sldId id="291" r:id="rId32"/>
    <p:sldId id="295" r:id="rId33"/>
    <p:sldId id="301" r:id="rId34"/>
    <p:sldId id="275" r:id="rId35"/>
    <p:sldId id="289" r:id="rId36"/>
    <p:sldId id="285" r:id="rId37"/>
    <p:sldId id="287" r:id="rId38"/>
    <p:sldId id="283" r:id="rId39"/>
    <p:sldId id="286" r:id="rId40"/>
    <p:sldId id="294" r:id="rId41"/>
    <p:sldId id="29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2240"/>
    <a:srgbClr val="54C1FE"/>
    <a:srgbClr val="D4F2D8"/>
    <a:srgbClr val="E67019"/>
    <a:srgbClr val="D39F10"/>
    <a:srgbClr val="F0E9DA"/>
    <a:srgbClr val="EFE9D9"/>
    <a:srgbClr val="E1E8F2"/>
    <a:srgbClr val="1C4F8F"/>
    <a:srgbClr val="AE91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p:restoredTop sz="93708"/>
  </p:normalViewPr>
  <p:slideViewPr>
    <p:cSldViewPr snapToGrid="0">
      <p:cViewPr varScale="1">
        <p:scale>
          <a:sx n="142" d="100"/>
          <a:sy n="142" d="100"/>
        </p:scale>
        <p:origin x="1416"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TALK ABOUT WHAT EVERY VARIABLE MEANS!!!</a:t>
            </a:r>
          </a:p>
        </p:txBody>
      </p:sp>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TALK ABOUT WHAT EVERY VARIABLE MEANS!!!</a:t>
            </a:r>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1331234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WHAT EVERY VARIABLE MEANS!!!</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236194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4079332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77716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448589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3001403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4226632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41</a:t>
            </a:fld>
            <a:endParaRPr lang="en-US"/>
          </a:p>
        </p:txBody>
      </p:sp>
    </p:spTree>
    <p:extLst>
      <p:ext uri="{BB962C8B-B14F-4D97-AF65-F5344CB8AC3E}">
        <p14:creationId xmlns:p14="http://schemas.microsoft.com/office/powerpoint/2010/main" val="414725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CDDDE"/>
                </a:solidFill>
                <a:effectLst/>
                <a:latin typeface="??"/>
              </a:rPr>
              <a:t>Sampling vs Homogenous are two the different types of calorimeters. Sampling is like the HCAL where two materials alternate to cause showers and measure the decays. Homogeneous calorimeters are made of one material that both causes and measures the particle shower (e.g. ECAL).</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96018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2883748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indico.fnal.gov/event/15356/contributions/31377/attachments/19671/24560/DecisionTrees.pd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twiki.cern.ch/twiki/bin/viewauth/CMS/SWGuideCMSDataAnalysisSchoolLPC2018egamma" TargetMode="External"/><Relationship Id="rId4" Type="http://schemas.openxmlformats.org/officeDocument/2006/relationships/hyperlink" Target="https://arxiv.org/abs/1610.07922"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endPar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53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 </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 bounded low by </a:t>
                </a:r>
                <a:r>
                  <a:rPr lang="en-US" sz="2000" b="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dR</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restriction (booste</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 search)</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(why?)</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All signal events are weighted by </a:t>
                </a:r>
                <a:r>
                  <a:rPr lang="en-US" sz="2000" i="1"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genWeight</a:t>
                </a:r>
                <a:r>
                  <a:rPr lang="en-US" sz="2000" i="1"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when binned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Data-driven background is necessary due to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large event weights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when using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event mixing technique</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endParaRPr lang="en-US" sz="16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Main backgrounds</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either well-isolated, prompt photons or isolated photons reconstructed due to very collimated decays fragmented from jets (fake photons)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b="-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293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650917253"/>
                  </p:ext>
                </p:extLst>
              </p:nvPr>
            </p:nvGraphicFramePr>
            <p:xfrm>
              <a:off x="838200" y="1211399"/>
              <a:ext cx="10515600" cy="2552701"/>
            </p:xfrm>
            <a:graphic>
              <a:graphicData uri="http://schemas.openxmlformats.org/drawingml/2006/table">
                <a:tbl>
                  <a:tblPr firstRow="1" bandRow="1">
                    <a:tableStyleId>{5C22544A-7EE6-4342-B048-85BDC9FD1C3A}</a:tableStyleId>
                  </a:tblPr>
                  <a:tblGrid>
                    <a:gridCol w="2184400">
                      <a:extLst>
                        <a:ext uri="{9D8B030D-6E8A-4147-A177-3AD203B41FA5}">
                          <a16:colId xmlns:a16="http://schemas.microsoft.com/office/drawing/2014/main" val="3951000539"/>
                        </a:ext>
                      </a:extLst>
                    </a:gridCol>
                    <a:gridCol w="2844800">
                      <a:extLst>
                        <a:ext uri="{9D8B030D-6E8A-4147-A177-3AD203B41FA5}">
                          <a16:colId xmlns:a16="http://schemas.microsoft.com/office/drawing/2014/main" val="4184018168"/>
                        </a:ext>
                      </a:extLst>
                    </a:gridCol>
                    <a:gridCol w="3022600">
                      <a:extLst>
                        <a:ext uri="{9D8B030D-6E8A-4147-A177-3AD203B41FA5}">
                          <a16:colId xmlns:a16="http://schemas.microsoft.com/office/drawing/2014/main" val="3640913909"/>
                        </a:ext>
                      </a:extLst>
                    </a:gridCol>
                    <a:gridCol w="2463800">
                      <a:extLst>
                        <a:ext uri="{9D8B030D-6E8A-4147-A177-3AD203B41FA5}">
                          <a16:colId xmlns:a16="http://schemas.microsoft.com/office/drawing/2014/main" val="1046548657"/>
                        </a:ext>
                      </a:extLst>
                    </a:gridCol>
                  </a:tblGrid>
                  <a:tr h="454389">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2636269256"/>
                      </a:ext>
                    </a:extLst>
                  </a:tr>
                  <a:tr h="2098312">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a:t>
                          </a: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inside 3x3 crystals centered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on the most energetic crystal in the supercluster and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the supercluster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a:t>
                          </a: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nearest HCAL tower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0.15 centered on photon candidate direction and energy deposited in its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single crystal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mc:Choice>
        <mc:Fallback>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650917253"/>
                  </p:ext>
                </p:extLst>
              </p:nvPr>
            </p:nvGraphicFramePr>
            <p:xfrm>
              <a:off x="838200" y="1211399"/>
              <a:ext cx="10515600" cy="2552701"/>
            </p:xfrm>
            <a:graphic>
              <a:graphicData uri="http://schemas.openxmlformats.org/drawingml/2006/table">
                <a:tbl>
                  <a:tblPr firstRow="1" bandRow="1">
                    <a:tableStyleId>{5C22544A-7EE6-4342-B048-85BDC9FD1C3A}</a:tableStyleId>
                  </a:tblPr>
                  <a:tblGrid>
                    <a:gridCol w="2184400">
                      <a:extLst>
                        <a:ext uri="{9D8B030D-6E8A-4147-A177-3AD203B41FA5}">
                          <a16:colId xmlns:a16="http://schemas.microsoft.com/office/drawing/2014/main" val="3951000539"/>
                        </a:ext>
                      </a:extLst>
                    </a:gridCol>
                    <a:gridCol w="2844800">
                      <a:extLst>
                        <a:ext uri="{9D8B030D-6E8A-4147-A177-3AD203B41FA5}">
                          <a16:colId xmlns:a16="http://schemas.microsoft.com/office/drawing/2014/main" val="4184018168"/>
                        </a:ext>
                      </a:extLst>
                    </a:gridCol>
                    <a:gridCol w="3022600">
                      <a:extLst>
                        <a:ext uri="{9D8B030D-6E8A-4147-A177-3AD203B41FA5}">
                          <a16:colId xmlns:a16="http://schemas.microsoft.com/office/drawing/2014/main" val="3640913909"/>
                        </a:ext>
                      </a:extLst>
                    </a:gridCol>
                    <a:gridCol w="2463800">
                      <a:extLst>
                        <a:ext uri="{9D8B030D-6E8A-4147-A177-3AD203B41FA5}">
                          <a16:colId xmlns:a16="http://schemas.microsoft.com/office/drawing/2014/main" val="1046548657"/>
                        </a:ext>
                      </a:extLst>
                    </a:gridCol>
                  </a:tblGrid>
                  <a:tr h="454389">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327320" t="-2778" r="-1546" b="-472222"/>
                          </a:stretch>
                        </a:blipFill>
                      </a:tcPr>
                    </a:tc>
                    <a:extLst>
                      <a:ext uri="{0D108BD9-81ED-4DB2-BD59-A6C34878D82A}">
                        <a16:rowId xmlns:a16="http://schemas.microsoft.com/office/drawing/2014/main" val="2636269256"/>
                      </a:ext>
                    </a:extLst>
                  </a:tr>
                  <a:tr h="2098312">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a:t>
                          </a: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inside 3x3 crystals centered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on the most energetic crystal in the supercluster and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the supercluster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a:t>
                          </a: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nearest HCAL tower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0.15 centered on photon candidate direction and energy deposited in its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327320" t="-22289" r="-1546" b="-2410"/>
                          </a:stretch>
                        </a:blipFill>
                      </a:tcPr>
                    </a:tc>
                    <a:extLst>
                      <a:ext uri="{0D108BD9-81ED-4DB2-BD59-A6C34878D82A}">
                        <a16:rowId xmlns:a16="http://schemas.microsoft.com/office/drawing/2014/main" val="1435194050"/>
                      </a:ext>
                    </a:extLst>
                  </a:tr>
                </a:tbl>
              </a:graphicData>
            </a:graphic>
          </p:graphicFrame>
        </mc:Fallback>
      </mc:AlternateContent>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667740624"/>
              </p:ext>
            </p:extLst>
          </p:nvPr>
        </p:nvGraphicFramePr>
        <p:xfrm>
          <a:off x="838200" y="4341760"/>
          <a:ext cx="10515599" cy="2429245"/>
        </p:xfrm>
        <a:graphic>
          <a:graphicData uri="http://schemas.openxmlformats.org/drawingml/2006/table">
            <a:tbl>
              <a:tblPr firstRow="1" bandRow="1">
                <a:tableStyleId>{5C22544A-7EE6-4342-B048-85BDC9FD1C3A}</a:tableStyleId>
              </a:tblPr>
              <a:tblGrid>
                <a:gridCol w="3035300">
                  <a:extLst>
                    <a:ext uri="{9D8B030D-6E8A-4147-A177-3AD203B41FA5}">
                      <a16:colId xmlns:a16="http://schemas.microsoft.com/office/drawing/2014/main" val="3712581054"/>
                    </a:ext>
                  </a:extLst>
                </a:gridCol>
                <a:gridCol w="1828800">
                  <a:extLst>
                    <a:ext uri="{9D8B030D-6E8A-4147-A177-3AD203B41FA5}">
                      <a16:colId xmlns:a16="http://schemas.microsoft.com/office/drawing/2014/main" val="2642211292"/>
                    </a:ext>
                  </a:extLst>
                </a:gridCol>
                <a:gridCol w="2641600">
                  <a:extLst>
                    <a:ext uri="{9D8B030D-6E8A-4147-A177-3AD203B41FA5}">
                      <a16:colId xmlns:a16="http://schemas.microsoft.com/office/drawing/2014/main" val="3504482941"/>
                    </a:ext>
                  </a:extLst>
                </a:gridCol>
                <a:gridCol w="3009899">
                  <a:extLst>
                    <a:ext uri="{9D8B030D-6E8A-4147-A177-3AD203B41FA5}">
                      <a16:colId xmlns:a16="http://schemas.microsoft.com/office/drawing/2014/main" val="2175243111"/>
                    </a:ext>
                  </a:extLst>
                </a:gridCol>
              </a:tblGrid>
              <a:tr h="596388">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Particle Flow Photon Isolation</a:t>
                      </a:r>
                    </a:p>
                  </a:txBody>
                  <a:tcPr anchor="ctr">
                    <a:solidFill>
                      <a:srgbClr val="EFE9D9"/>
                    </a:solidFill>
                  </a:tcPr>
                </a:tc>
                <a:tc>
                  <a:txBody>
                    <a:bodyPr/>
                    <a:lstStyle/>
                    <a:p>
                      <a:pPr algn="ctr"/>
                      <a:r>
                        <a:rPr lang="en-US" b="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Isolation</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Isolation</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Electron Veto</a:t>
                      </a:r>
                    </a:p>
                  </a:txBody>
                  <a:tcPr anchor="ctr">
                    <a:solidFill>
                      <a:srgbClr val="EFE9D9"/>
                    </a:solidFill>
                  </a:tcPr>
                </a:tc>
                <a:extLst>
                  <a:ext uri="{0D108BD9-81ED-4DB2-BD59-A6C34878D82A}">
                    <a16:rowId xmlns:a16="http://schemas.microsoft.com/office/drawing/2014/main" val="1771514230"/>
                  </a:ext>
                </a:extLst>
              </a:tr>
              <a:tr h="1789165">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Particle Flow photon candidates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Particle Flow charged hadron candidates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matching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3910873"/>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17" name="TextBox 16">
            <a:extLst>
              <a:ext uri="{FF2B5EF4-FFF2-40B4-BE49-F238E27FC236}">
                <a16:creationId xmlns:a16="http://schemas.microsoft.com/office/drawing/2014/main" id="{B1FF1EB3-AB7B-B92D-9FA1-3B3760AD64A3}"/>
              </a:ext>
            </a:extLst>
          </p:cNvPr>
          <p:cNvSpPr txBox="1"/>
          <p:nvPr/>
        </p:nvSpPr>
        <p:spPr>
          <a:xfrm>
            <a:off x="838200" y="780849"/>
            <a:ext cx="68072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103590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5156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2933809338"/>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2933809338"/>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Tree>
    <p:extLst>
      <p:ext uri="{BB962C8B-B14F-4D97-AF65-F5344CB8AC3E}">
        <p14:creationId xmlns:p14="http://schemas.microsoft.com/office/powerpoint/2010/main" val="147809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Photon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948690"/>
                <a:ext cx="5574956" cy="3738615"/>
              </a:xfrm>
            </p:spPr>
            <p:txBody>
              <a:bodyPr anchor="ctr">
                <a:normAutofit/>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Require events have at least one diphoton candidate before applying photon selections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are applied to events passing pre-selections with at least 4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948690"/>
                <a:ext cx="5574956" cy="3738615"/>
              </a:xfrm>
              <a:blipFill>
                <a:blip r:embed="rId3"/>
                <a:stretch>
                  <a:fillRect l="-911" b="-1014"/>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569660"/>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 This should improve at higher mass points.</a:t>
            </a:r>
          </a:p>
          <a:p>
            <a:pPr marL="0" indent="0">
              <a:buSzPct val="80000"/>
              <a:buNone/>
              <a:tabLst>
                <a:tab pos="1057275" algn="l"/>
              </a:tabLst>
            </a:pPr>
            <a:endPar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46136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4889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A39F4C4-9B3E-0A04-E27C-DA49E3551DF5}"/>
              </a:ext>
            </a:extLst>
          </p:cNvPr>
          <p:cNvGrpSpPr/>
          <p:nvPr/>
        </p:nvGrpSpPr>
        <p:grpSpPr>
          <a:xfrm>
            <a:off x="5958678" y="63340"/>
            <a:ext cx="6340902" cy="6712244"/>
            <a:chOff x="5861336" y="365039"/>
            <a:chExt cx="5085310" cy="5383121"/>
          </a:xfrm>
        </p:grpSpPr>
        <p:pic>
          <p:nvPicPr>
            <p:cNvPr id="16" name="Picture 15">
              <a:extLst>
                <a:ext uri="{FF2B5EF4-FFF2-40B4-BE49-F238E27FC236}">
                  <a16:creationId xmlns:a16="http://schemas.microsoft.com/office/drawing/2014/main" id="{55965495-A5F7-D4A9-F613-A391A84647E1}"/>
                </a:ext>
              </a:extLst>
            </p:cNvPr>
            <p:cNvPicPr>
              <a:picLocks noChangeAspect="1"/>
            </p:cNvPicPr>
            <p:nvPr/>
          </p:nvPicPr>
          <p:blipFill>
            <a:blip r:embed="rId3"/>
            <a:srcRect l="3780" r="3780"/>
            <a:stretch/>
          </p:blipFill>
          <p:spPr>
            <a:xfrm>
              <a:off x="5861336" y="3013944"/>
              <a:ext cx="2589940" cy="2734216"/>
            </a:xfrm>
            <a:prstGeom prst="rect">
              <a:avLst/>
            </a:prstGeom>
            <a:ln>
              <a:noFill/>
            </a:ln>
            <a:effectLst/>
          </p:spPr>
        </p:pic>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a:blip r:embed="rId4"/>
            <a:srcRect l="3780" r="3780"/>
            <a:stretch/>
          </p:blipFill>
          <p:spPr>
            <a:xfrm>
              <a:off x="5861336" y="365039"/>
              <a:ext cx="2589940" cy="2734216"/>
            </a:xfrm>
            <a:prstGeom prst="rect">
              <a:avLst/>
            </a:prstGeom>
            <a:ln>
              <a:noFill/>
            </a:ln>
            <a:effectLst/>
          </p:spPr>
        </p:pic>
        <p:pic>
          <p:nvPicPr>
            <p:cNvPr id="18" name="Picture 17">
              <a:extLst>
                <a:ext uri="{FF2B5EF4-FFF2-40B4-BE49-F238E27FC236}">
                  <a16:creationId xmlns:a16="http://schemas.microsoft.com/office/drawing/2014/main" id="{EDC7AB0C-5549-CBBE-E73F-8C5AA39AEBED}"/>
                </a:ext>
              </a:extLst>
            </p:cNvPr>
            <p:cNvPicPr>
              <a:picLocks noChangeAspect="1"/>
            </p:cNvPicPr>
            <p:nvPr/>
          </p:nvPicPr>
          <p:blipFill>
            <a:blip r:embed="rId5"/>
            <a:srcRect l="3780" r="3780"/>
            <a:stretch/>
          </p:blipFill>
          <p:spPr>
            <a:xfrm>
              <a:off x="8356705" y="3013944"/>
              <a:ext cx="2589940" cy="2734216"/>
            </a:xfrm>
            <a:prstGeom prst="rect">
              <a:avLst/>
            </a:prstGeom>
            <a:ln>
              <a:noFill/>
            </a:ln>
            <a:effectLst/>
          </p:spPr>
        </p:pic>
        <p:pic>
          <p:nvPicPr>
            <p:cNvPr id="20" name="Picture 19">
              <a:extLst>
                <a:ext uri="{FF2B5EF4-FFF2-40B4-BE49-F238E27FC236}">
                  <a16:creationId xmlns:a16="http://schemas.microsoft.com/office/drawing/2014/main" id="{E443965C-CAC9-B449-B855-BCB4B3B7555E}"/>
                </a:ext>
              </a:extLst>
            </p:cNvPr>
            <p:cNvPicPr>
              <a:picLocks noChangeAspect="1"/>
            </p:cNvPicPr>
            <p:nvPr/>
          </p:nvPicPr>
          <p:blipFill>
            <a:blip r:embed="rId6"/>
            <a:srcRect l="3780" r="3780"/>
            <a:stretch/>
          </p:blipFill>
          <p:spPr>
            <a:xfrm>
              <a:off x="8356706" y="365039"/>
              <a:ext cx="2589940" cy="2734217"/>
            </a:xfrm>
            <a:prstGeom prst="rect">
              <a:avLst/>
            </a:prstGeom>
            <a:ln>
              <a:noFill/>
            </a:ln>
            <a:effectLst/>
          </p:spPr>
        </p:pic>
      </p:gr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AF0FF3-EAF0-71FD-D2AC-4143C06525FF}"/>
                  </a:ext>
                </a:extLst>
              </p:cNvPr>
              <p:cNvSpPr txBox="1"/>
              <p:nvPr/>
            </p:nvSpPr>
            <p:spPr>
              <a:xfrm>
                <a:off x="836768" y="1001027"/>
                <a:ext cx="5053043" cy="5078313"/>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MVA ID</a:t>
                </a: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Multivariate Analysis technique employing a boosted decision tree</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Discriminates real photons from fake photons (collimated jets, prompt photons)</a:t>
                </a:r>
              </a:p>
              <a:p>
                <a:pPr marL="342900"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Likelihood score: High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signal-like (real photon) and low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background-like (fake photon)</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No cuts are applied to this variable to maximize training data for event selection BDT</a:t>
                </a:r>
              </a:p>
            </p:txBody>
          </p:sp>
        </mc:Choice>
        <mc:Fallback>
          <p:sp>
            <p:nvSpPr>
              <p:cNvPr id="9" name="TextBox 8">
                <a:extLst>
                  <a:ext uri="{FF2B5EF4-FFF2-40B4-BE49-F238E27FC236}">
                    <a16:creationId xmlns:a16="http://schemas.microsoft.com/office/drawing/2014/main" id="{F1AF0FF3-EAF0-71FD-D2AC-4143C06525FF}"/>
                  </a:ext>
                </a:extLst>
              </p:cNvPr>
              <p:cNvSpPr txBox="1">
                <a:spLocks noRot="1" noChangeAspect="1" noMove="1" noResize="1" noEditPoints="1" noAdjustHandles="1" noChangeArrowheads="1" noChangeShapeType="1" noTextEdit="1"/>
              </p:cNvSpPr>
              <p:nvPr/>
            </p:nvSpPr>
            <p:spPr>
              <a:xfrm>
                <a:off x="836768" y="1001027"/>
                <a:ext cx="5053043" cy="5078313"/>
              </a:xfrm>
              <a:prstGeom prst="rect">
                <a:avLst/>
              </a:prstGeom>
              <a:blipFill>
                <a:blip r:embed="rId7"/>
                <a:stretch>
                  <a:fillRect l="-1754" t="-998" b="-1247"/>
                </a:stretch>
              </a:blipFill>
            </p:spPr>
            <p:txBody>
              <a:bodyPr/>
              <a:lstStyle/>
              <a:p>
                <a:r>
                  <a:rPr lang="en-US">
                    <a:noFill/>
                  </a:rPr>
                  <a:t> </a:t>
                </a:r>
              </a:p>
            </p:txBody>
          </p:sp>
        </mc:Fallback>
      </mc:AlternateContent>
    </p:spTree>
    <p:extLst>
      <p:ext uri="{BB962C8B-B14F-4D97-AF65-F5344CB8AC3E}">
        <p14:creationId xmlns:p14="http://schemas.microsoft.com/office/powerpoint/2010/main" val="2465411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C31F2FD-6ADC-30A1-3483-DBA4B22DAC29}"/>
              </a:ext>
            </a:extLst>
          </p:cNvPr>
          <p:cNvGrpSpPr/>
          <p:nvPr/>
        </p:nvGrpSpPr>
        <p:grpSpPr>
          <a:xfrm>
            <a:off x="-34304" y="3496235"/>
            <a:ext cx="6563036" cy="3381452"/>
            <a:chOff x="226655" y="3839427"/>
            <a:chExt cx="5615917" cy="2893471"/>
          </a:xfrm>
        </p:grpSpPr>
        <p:pic>
          <p:nvPicPr>
            <p:cNvPr id="13" name="Picture 12" descr="A graph of a graph&#10;&#10;Description automatically generated with medium confidence">
              <a:extLst>
                <a:ext uri="{FF2B5EF4-FFF2-40B4-BE49-F238E27FC236}">
                  <a16:creationId xmlns:a16="http://schemas.microsoft.com/office/drawing/2014/main" id="{6EF4095D-3488-8DF2-66E1-739FB51D598A}"/>
                </a:ext>
              </a:extLst>
            </p:cNvPr>
            <p:cNvPicPr>
              <a:picLocks noChangeAspect="1"/>
            </p:cNvPicPr>
            <p:nvPr/>
          </p:nvPicPr>
          <p:blipFill>
            <a:blip r:embed="rId3"/>
            <a:stretch>
              <a:fillRect/>
            </a:stretch>
          </p:blipFill>
          <p:spPr>
            <a:xfrm>
              <a:off x="2877658" y="3839428"/>
              <a:ext cx="2964914" cy="2893470"/>
            </a:xfrm>
            <a:prstGeom prst="rect">
              <a:avLst/>
            </a:prstGeom>
          </p:spPr>
        </p:pic>
        <p:pic>
          <p:nvPicPr>
            <p:cNvPr id="10" name="Picture 9" descr="A graph of events and events&#10;&#10;Description automatically generated">
              <a:extLst>
                <a:ext uri="{FF2B5EF4-FFF2-40B4-BE49-F238E27FC236}">
                  <a16:creationId xmlns:a16="http://schemas.microsoft.com/office/drawing/2014/main" id="{47ECC411-782F-9609-C173-C9E55A400625}"/>
                </a:ext>
              </a:extLst>
            </p:cNvPr>
            <p:cNvPicPr>
              <a:picLocks noChangeAspect="1"/>
            </p:cNvPicPr>
            <p:nvPr/>
          </p:nvPicPr>
          <p:blipFill>
            <a:blip r:embed="rId4"/>
            <a:stretch>
              <a:fillRect/>
            </a:stretch>
          </p:blipFill>
          <p:spPr>
            <a:xfrm>
              <a:off x="226655" y="3839427"/>
              <a:ext cx="2964915" cy="2893471"/>
            </a:xfrm>
            <a:prstGeom prst="rect">
              <a:avLst/>
            </a:prstGeom>
          </p:spPr>
        </p:pic>
      </p:gr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53FB387-931C-D256-0C87-699F7B6C2A82}"/>
                  </a:ext>
                </a:extLst>
              </p:cNvPr>
              <p:cNvSpPr txBox="1"/>
              <p:nvPr/>
            </p:nvSpPr>
            <p:spPr>
              <a:xfrm>
                <a:off x="812720" y="822607"/>
                <a:ext cx="5716012" cy="2539157"/>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Are pseudoscalar kinematics sensible?</a:t>
                </a:r>
              </a:p>
              <a:p>
                <a:pPr marL="342900" indent="-342900">
                  <a:spcBef>
                    <a:spcPts val="600"/>
                  </a:spcBef>
                  <a:buFont typeface="Arial" panose="020B0604020202020204" pitchFamily="34" charset="0"/>
                  <a:buChar char="•"/>
                </a:pPr>
                <a:r>
                  <a:rPr lang="en-US" sz="20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between daughter photons is similar between leading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pseudoscalar candidates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 less boosting as pseudoscalar mass increases</a:t>
                </a:r>
              </a:p>
            </p:txBody>
          </p:sp>
        </mc:Choice>
        <mc:Fallback>
          <p:sp>
            <p:nvSpPr>
              <p:cNvPr id="5" name="TextBox 4">
                <a:extLst>
                  <a:ext uri="{FF2B5EF4-FFF2-40B4-BE49-F238E27FC236}">
                    <a16:creationId xmlns:a16="http://schemas.microsoft.com/office/drawing/2014/main" id="{C53FB387-931C-D256-0C87-699F7B6C2A82}"/>
                  </a:ext>
                </a:extLst>
              </p:cNvPr>
              <p:cNvSpPr txBox="1">
                <a:spLocks noRot="1" noChangeAspect="1" noMove="1" noResize="1" noEditPoints="1" noAdjustHandles="1" noChangeArrowheads="1" noChangeShapeType="1" noTextEdit="1"/>
              </p:cNvSpPr>
              <p:nvPr/>
            </p:nvSpPr>
            <p:spPr>
              <a:xfrm>
                <a:off x="812720" y="822607"/>
                <a:ext cx="5716012" cy="2539157"/>
              </a:xfrm>
              <a:prstGeom prst="rect">
                <a:avLst/>
              </a:prstGeom>
              <a:blipFill>
                <a:blip r:embed="rId5"/>
                <a:stretch>
                  <a:fillRect l="-1549" t="-1990" b="-348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rotWithShape="1">
          <a:blip r:embed="rId6"/>
          <a:srcRect l="3265" r="3780"/>
          <a:stretch/>
        </p:blipFill>
        <p:spPr>
          <a:xfrm>
            <a:off x="6504684" y="717684"/>
            <a:ext cx="5848686" cy="6140316"/>
          </a:xfrm>
          <a:prstGeom prst="rect">
            <a:avLst/>
          </a:prstGeom>
          <a:ln>
            <a:noFill/>
          </a:ln>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 (cont.)</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96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800099"/>
            <a:ext cx="5472917" cy="4880815"/>
          </a:xfrm>
        </p:spPr>
        <p:txBody>
          <a:bodyPr>
            <a:normAutofit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1E51700B-9665-F707-6C66-DCD9183DAC5D}"/>
              </a:ext>
            </a:extLst>
          </p:cNvPr>
          <p:cNvSpPr txBox="1"/>
          <p:nvPr/>
        </p:nvSpPr>
        <p:spPr>
          <a:xfrm>
            <a:off x="878015" y="5680916"/>
            <a:ext cx="5524501" cy="954107"/>
          </a:xfrm>
          <a:prstGeom prst="rect">
            <a:avLst/>
          </a:prstGeom>
          <a:noFill/>
        </p:spPr>
        <p:txBody>
          <a:bodyPr wrap="square">
            <a:spAutoFit/>
          </a:bodyPr>
          <a:lstStyle/>
          <a:p>
            <a:pPr>
              <a:buSzPct val="80000"/>
              <a:tabLst>
                <a:tab pos="1057275" algn="l"/>
              </a:tabLst>
            </a:pPr>
            <a:r>
              <a:rPr lang="en-US" sz="1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Right</a:t>
            </a:r>
            <a:r>
              <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Distribution of </a:t>
            </a:r>
            <a:r>
              <a:rPr lang="en-US" sz="1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signal MC of several nominal mass points, event mixed background, and data. </a:t>
            </a:r>
            <a:r>
              <a:rPr lang="en-US" sz="1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spTree>
    <p:extLst>
      <p:ext uri="{BB962C8B-B14F-4D97-AF65-F5344CB8AC3E}">
        <p14:creationId xmlns:p14="http://schemas.microsoft.com/office/powerpoint/2010/main" val="210001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4B7AA8-CC66-908B-703B-03B31231650E}"/>
              </a:ext>
            </a:extLst>
          </p:cNvPr>
          <p:cNvGrpSpPr/>
          <p:nvPr/>
        </p:nvGrpSpPr>
        <p:grpSpPr>
          <a:xfrm>
            <a:off x="6605909" y="948690"/>
            <a:ext cx="5478999" cy="5784215"/>
            <a:chOff x="8481246" y="439383"/>
            <a:chExt cx="5886499" cy="5954431"/>
          </a:xfrm>
        </p:grpSpPr>
        <p:pic>
          <p:nvPicPr>
            <p:cNvPr id="6" name="Picture 5" descr="A graph of a blue and red line&#10;&#10;Description automatically generated with medium confidence">
              <a:extLst>
                <a:ext uri="{FF2B5EF4-FFF2-40B4-BE49-F238E27FC236}">
                  <a16:creationId xmlns:a16="http://schemas.microsoft.com/office/drawing/2014/main" id="{4E1562DC-0D20-9596-DF7F-7334AF1D87A6}"/>
                </a:ext>
              </a:extLst>
            </p:cNvPr>
            <p:cNvPicPr>
              <a:picLocks noChangeAspect="1"/>
            </p:cNvPicPr>
            <p:nvPr/>
          </p:nvPicPr>
          <p:blipFill rotWithShape="1">
            <a:blip r:embed="rId3"/>
            <a:srcRect t="3528" r="6927"/>
            <a:stretch/>
          </p:blipFill>
          <p:spPr>
            <a:xfrm>
              <a:off x="8481246" y="439383"/>
              <a:ext cx="5886499" cy="595443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2730075" y="795553"/>
              <a:ext cx="1186249"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4632440"/>
              </a:xfrm>
            </p:spPr>
            <p:txBody>
              <a:bodyPr>
                <a:normAutofit lnSpcReduction="10000"/>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2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set to the nominal mass point of interest for appropriate signal MC sample, event mixed background, and data.</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Input variables </a:t>
                </a:r>
                <a14:m>
                  <m:oMath xmlns:m="http://schemas.openxmlformats.org/officeDocument/2006/math">
                    <m:f>
                      <m:f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14:m>
                  <m:oMath xmlns:m="http://schemas.openxmlformats.org/officeDocument/2006/math">
                    <m:f>
                      <m:f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recalculated.</a:t>
                </a:r>
              </a:p>
              <a:p>
                <a:pPr>
                  <a:spcBef>
                    <a:spcPts val="1600"/>
                  </a:spcBef>
                  <a:buSzPct val="80000"/>
                  <a:tabLst>
                    <a:tab pos="1057275" algn="l"/>
                  </a:tabLst>
                </a:pPr>
                <a:r>
                  <a:rPr lang="en-US" sz="22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 1-dim reweighting is performed to correct remaining discrepancies between event mixed background and data.</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661454" cy="4632440"/>
              </a:xfrm>
              <a:blipFill>
                <a:blip r:embed="rId4"/>
                <a:stretch>
                  <a:fillRect l="-1345" t="-1913" r="-224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AF0FF3-EAF0-71FD-D2AC-4143C06525FF}"/>
              </a:ext>
            </a:extLst>
          </p:cNvPr>
          <p:cNvSpPr txBox="1"/>
          <p:nvPr/>
        </p:nvSpPr>
        <p:spPr>
          <a:xfrm>
            <a:off x="838200" y="5663545"/>
            <a:ext cx="5661454" cy="738664"/>
          </a:xfrm>
          <a:prstGeom prst="rect">
            <a:avLst/>
          </a:prstGeom>
          <a:noFill/>
        </p:spPr>
        <p:txBody>
          <a:bodyPr wrap="square" rtlCol="0">
            <a:spAutoFit/>
          </a:bodyPr>
          <a:lstStyle/>
          <a:p>
            <a:r>
              <a:rPr lang="en-US" sz="1400" u="sng" dirty="0">
                <a:latin typeface="CMU Serif Roman" panose="02000603000000000000" pitchFamily="2" charset="0"/>
                <a:ea typeface="CMU Serif Roman" panose="02000603000000000000" pitchFamily="2" charset="0"/>
                <a:cs typeface="CMU Serif Roman" panose="02000603000000000000" pitchFamily="2" charset="0"/>
              </a:rPr>
              <a:t>Right</a:t>
            </a:r>
            <a:r>
              <a:rPr lang="en-US" sz="1400" dirty="0">
                <a:latin typeface="CMU Serif Roman" panose="02000603000000000000" pitchFamily="2" charset="0"/>
                <a:ea typeface="CMU Serif Roman" panose="02000603000000000000" pitchFamily="2" charset="0"/>
                <a:cs typeface="CMU Serif Roman" panose="02000603000000000000" pitchFamily="2" charset="0"/>
              </a:rPr>
              <a:t>: Distribution of event selection BDT score for signal MC, event mixed background, data for m</a:t>
            </a:r>
            <a:r>
              <a:rPr lang="en-US" sz="14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400" dirty="0">
                <a:latin typeface="CMU Serif Roman" panose="02000603000000000000" pitchFamily="2" charset="0"/>
                <a:ea typeface="CMU Serif Roman" panose="02000603000000000000" pitchFamily="2" charset="0"/>
                <a:cs typeface="CMU Serif Roman" panose="02000603000000000000" pitchFamily="2" charset="0"/>
              </a:rPr>
              <a:t> = 15 GeV. The pre-reweighting event mixed background distribution is shown.</a:t>
            </a:r>
            <a:endParaRPr lang="en-US" sz="1400" u="sng"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497808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significance of the analysis.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Approximate Mean Significance (AMS)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is defined as: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2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5</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80)</m:t>
                    </m:r>
                  </m:oMath>
                </a14:m>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significance in quadrature in the signal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category boundaries are applied on top of all analysis selections for all samples. A minimum of 8 data events in sideband region are required.</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t="-2179" r="-180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4"/>
          <a:stretch>
            <a:fillRect/>
          </a:stretch>
        </p:blipFill>
        <p:spPr>
          <a:xfrm>
            <a:off x="3953749" y="1621904"/>
            <a:ext cx="4284502" cy="776983"/>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4507219"/>
              </a:xfrm>
            </p:spPr>
            <p:txBody>
              <a:bodyP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a:t>
                </a:r>
              </a:p>
              <a:p>
                <a:pPr>
                  <a:spcBef>
                    <a:spcPts val="1600"/>
                  </a:spcBef>
                  <a:buSzPct val="80000"/>
                  <a:tabLst>
                    <a:tab pos="1057275" algn="l"/>
                  </a:tabLst>
                </a:pPr>
                <a:r>
                  <a:rPr lang="en-US" sz="22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The parametric</a:t>
                </a:r>
                <a:r>
                  <a:rPr lang="en-US" sz="22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model is constructed from the sum of 2 Gaussians.</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4507219"/>
              </a:xfrm>
              <a:blipFill>
                <a:blip r:embed="rId3"/>
                <a:stretch>
                  <a:fillRect l="-691" t="-843" r="-46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0528B4B-5F55-0393-53C8-22985C6EE7EB}"/>
                  </a:ext>
                </a:extLst>
              </p:cNvPr>
              <p:cNvSpPr txBox="1"/>
              <p:nvPr/>
            </p:nvSpPr>
            <p:spPr>
              <a:xfrm>
                <a:off x="606510" y="5538324"/>
                <a:ext cx="5489490" cy="1203984"/>
              </a:xfrm>
              <a:prstGeom prst="rect">
                <a:avLst/>
              </a:prstGeom>
              <a:noFill/>
            </p:spPr>
            <p:txBody>
              <a:bodyPr wrap="square" rtlCol="0">
                <a:spAutoFit/>
              </a:bodyPr>
              <a:lstStyle/>
              <a:p>
                <a:r>
                  <a:rPr lang="en-US" sz="1400" u="sng" dirty="0">
                    <a:latin typeface="CMU Serif Roman" panose="02000603000000000000" pitchFamily="2" charset="0"/>
                    <a:ea typeface="CMU Serif Roman" panose="02000603000000000000" pitchFamily="2" charset="0"/>
                    <a:cs typeface="CMU Serif Roman" panose="02000603000000000000" pitchFamily="2" charset="0"/>
                  </a:rPr>
                  <a:t>Right</a:t>
                </a:r>
                <a:r>
                  <a:rPr lang="en-US" sz="1400" dirty="0">
                    <a:latin typeface="CMU Serif Roman" panose="02000603000000000000" pitchFamily="2" charset="0"/>
                    <a:ea typeface="CMU Serif Roman" panose="02000603000000000000" pitchFamily="2" charset="0"/>
                    <a:cs typeface="CMU Serif Roman" panose="02000603000000000000" pitchFamily="2" charset="0"/>
                  </a:rPr>
                  <a:t>: Signal model of </a:t>
                </a:r>
                <a14:m>
                  <m:oMath xmlns:m="http://schemas.openxmlformats.org/officeDocument/2006/math">
                    <m:sSub>
                      <m:sSubPr>
                        <m:ctrlPr>
                          <a:rPr lang="en-US" sz="1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400" dirty="0">
                    <a:latin typeface="CMU Serif Roman" panose="02000603000000000000" pitchFamily="2" charset="0"/>
                    <a:ea typeface="CMU Serif Roman" panose="02000603000000000000" pitchFamily="2" charset="0"/>
                    <a:cs typeface="CMU Serif Roman" panose="02000603000000000000" pitchFamily="2" charset="0"/>
                  </a:rPr>
                  <a:t> for m</a:t>
                </a:r>
                <a:r>
                  <a:rPr lang="en-US" sz="14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400" dirty="0">
                    <a:latin typeface="CMU Serif Roman" panose="02000603000000000000" pitchFamily="2" charset="0"/>
                    <a:ea typeface="CMU Serif Roman" panose="02000603000000000000" pitchFamily="2" charset="0"/>
                    <a:cs typeface="CMU Serif Roman" panose="02000603000000000000" pitchFamily="2" charset="0"/>
                  </a:rPr>
                  <a:t> = 15 GeV. Only even events are used to generate this model. The parametric model is shown as a blue line fit to the simulation. </a:t>
                </a:r>
                <a14:m>
                  <m:oMath xmlns:m="http://schemas.openxmlformats.org/officeDocument/2006/math">
                    <m:sSub>
                      <m:sSubPr>
                        <m:ctrlPr>
                          <a:rPr lang="en-US" sz="14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4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14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14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 Normalization is arbitrary.</a:t>
                </a:r>
              </a:p>
            </p:txBody>
          </p:sp>
        </mc:Choice>
        <mc:Fallback>
          <p:sp>
            <p:nvSpPr>
              <p:cNvPr id="7" name="TextBox 6">
                <a:extLst>
                  <a:ext uri="{FF2B5EF4-FFF2-40B4-BE49-F238E27FC236}">
                    <a16:creationId xmlns:a16="http://schemas.microsoft.com/office/drawing/2014/main" id="{10528B4B-5F55-0393-53C8-22985C6EE7EB}"/>
                  </a:ext>
                </a:extLst>
              </p:cNvPr>
              <p:cNvSpPr txBox="1">
                <a:spLocks noRot="1" noChangeAspect="1" noMove="1" noResize="1" noEditPoints="1" noAdjustHandles="1" noChangeArrowheads="1" noChangeShapeType="1" noTextEdit="1"/>
              </p:cNvSpPr>
              <p:nvPr/>
            </p:nvSpPr>
            <p:spPr>
              <a:xfrm>
                <a:off x="606510" y="5538324"/>
                <a:ext cx="5489490" cy="1203984"/>
              </a:xfrm>
              <a:prstGeom prst="rect">
                <a:avLst/>
              </a:prstGeom>
              <a:blipFill>
                <a:blip r:embed="rId4"/>
                <a:stretch>
                  <a:fillRect l="-230" b="-526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5A9D058-05E3-A9DC-59E9-E04174821AEC}"/>
              </a:ext>
            </a:extLst>
          </p:cNvPr>
          <p:cNvGrpSpPr/>
          <p:nvPr/>
        </p:nvGrpSpPr>
        <p:grpSpPr>
          <a:xfrm>
            <a:off x="6415575" y="1208182"/>
            <a:ext cx="5628143" cy="5191623"/>
            <a:chOff x="6238105" y="948690"/>
            <a:chExt cx="5780900" cy="5332532"/>
          </a:xfrm>
        </p:grpSpPr>
        <p:pic>
          <p:nvPicPr>
            <p:cNvPr id="6" name="Picture 5" descr="A graph of a function&#10;&#10;Description automatically generated">
              <a:extLst>
                <a:ext uri="{FF2B5EF4-FFF2-40B4-BE49-F238E27FC236}">
                  <a16:creationId xmlns:a16="http://schemas.microsoft.com/office/drawing/2014/main" id="{DECD8BC2-99CC-CC30-9921-029A6CD51997}"/>
                </a:ext>
              </a:extLst>
            </p:cNvPr>
            <p:cNvPicPr>
              <a:picLocks noChangeAspect="1"/>
            </p:cNvPicPr>
            <p:nvPr/>
          </p:nvPicPr>
          <p:blipFill rotWithShape="1">
            <a:blip r:embed="rId5"/>
            <a:srcRect t="5478"/>
            <a:stretch/>
          </p:blipFill>
          <p:spPr>
            <a:xfrm>
              <a:off x="6238105" y="948690"/>
              <a:ext cx="5780900" cy="533253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3435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looked at 2016–2018 data</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up to 50% increase in statistics by end–2024. Match Run 2 statistics at a minimum</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724" t="-1695" r="-362" b="-72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24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479004"/>
              </a:xfrm>
            </p:spPr>
            <p:txBody>
              <a:bodyPr>
                <a:normAutofit fontScale="92500" lnSpcReduction="20000"/>
              </a:bodyPr>
              <a:lstStyle/>
              <a:p>
                <a:pPr marL="0" indent="0" algn="ctr">
                  <a:lnSpc>
                    <a:spcPct val="120000"/>
                  </a:lnSpc>
                  <a:buSzPct val="80000"/>
                  <a:buNone/>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pseudoscalars with a fully resolved, four photon final state was proposed.</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14:m>
                  <m:oMath xmlns:m="http://schemas.openxmlformats.org/officeDocument/2006/math">
                    <m:sSub>
                      <m:sSubPr>
                        <m:ctrlP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for limit setting in Run 2</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Reproduce Run 2 analysis for 2018 subset with new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produce a discovery</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479004"/>
              </a:xfrm>
              <a:blipFill>
                <a:blip r:embed="rId3"/>
                <a:stretch>
                  <a:fillRect l="-724" t="-694"/>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37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 and Beyond</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2578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VEV &amp; Yukawa couplings yield other particle masses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shortcomings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predict interesting, new physics.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5953496" y="1097280"/>
            <a:ext cx="5942923" cy="5228273"/>
          </a:xfrm>
          <a:prstGeom prst="rect">
            <a:avLst/>
          </a:prstGeom>
        </p:spPr>
      </p:pic>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Slide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See yellow highlights for more backup slides!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and EWSB</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Internal local symmetries of SM (alpha(point) varies. Not same for all space – that’s global symmetry)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Conversion of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BDT explanation: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3"/>
              </a:rPr>
              <a:t>https://indico.fnal.gov/event/15356/contributions/31377/attachments/19671/24560/DecisionTrees.pdf</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4"/>
              </a:rPr>
              <a:t>https://arxiv.org/abs/1610.07922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LHCNotes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photon variables: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5"/>
              </a:rPr>
              <a:t>https://twiki.cern.ch/twiki/bin/viewauth/CMS/SWGuideCMSDataAnalysisSchoolLPC2018egamma</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Repeats of plots already included but for a different mass points (15, 30, 40, 60 GeV?)</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38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Slide #2</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Possibly the only decay (a-&gt;gg) of pseudoscalars depending on model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 about background modelling as nuisance parameter when extracting limits?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To do stuff: limit extraction, background modelling, signal modelling for intermediate mass points, applying corrections (smearing and shower shape for photons), applying systematic error/variation</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Deep learning model (</a:t>
            </a:r>
            <a:r>
              <a:rPr lang="en-US" sz="240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Keras</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network vs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Still might be possible given the work done to add extra branches to the samples anyway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296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a:extLst>
              <a:ext uri="{FF2B5EF4-FFF2-40B4-BE49-F238E27FC236}">
                <a16:creationId xmlns:a16="http://schemas.microsoft.com/office/drawing/2014/main" id="{D3D6CFF2-AB8B-76E5-11F7-15A45BB0E069}"/>
              </a:ext>
            </a:extLst>
          </p:cNvPr>
          <p:cNvSpPr/>
          <p:nvPr/>
        </p:nvSpPr>
        <p:spPr>
          <a:xfrm>
            <a:off x="8991600" y="5997388"/>
            <a:ext cx="1541929" cy="340659"/>
          </a:xfrm>
          <a:custGeom>
            <a:avLst/>
            <a:gdLst>
              <a:gd name="connsiteX0" fmla="*/ 0 w 1541929"/>
              <a:gd name="connsiteY0" fmla="*/ 340659 h 340659"/>
              <a:gd name="connsiteX1" fmla="*/ 1192306 w 1541929"/>
              <a:gd name="connsiteY1" fmla="*/ 340659 h 340659"/>
              <a:gd name="connsiteX2" fmla="*/ 1541929 w 1541929"/>
              <a:gd name="connsiteY2" fmla="*/ 0 h 340659"/>
              <a:gd name="connsiteX3" fmla="*/ 394447 w 1541929"/>
              <a:gd name="connsiteY3" fmla="*/ 0 h 340659"/>
              <a:gd name="connsiteX4" fmla="*/ 0 w 1541929"/>
              <a:gd name="connsiteY4" fmla="*/ 340659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29" h="340659">
                <a:moveTo>
                  <a:pt x="0" y="340659"/>
                </a:moveTo>
                <a:lnTo>
                  <a:pt x="1192306" y="340659"/>
                </a:lnTo>
                <a:lnTo>
                  <a:pt x="1541929" y="0"/>
                </a:lnTo>
                <a:lnTo>
                  <a:pt x="394447" y="0"/>
                </a:lnTo>
                <a:lnTo>
                  <a:pt x="0" y="340659"/>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Work</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4304628"/>
          </a:xfrm>
        </p:spPr>
        <p:txBody>
          <a:bodyPr>
            <a:normAutofit fontScale="77500" lnSpcReduction="20000"/>
          </a:bodyPr>
          <a:lstStyle/>
          <a:p>
            <a:pPr>
              <a:lnSpc>
                <a:spcPct val="12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Working on Phase II upgrade for ECAL Barrel</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Phase II upgrade will entail a refurbishment of the readout electronics of the ECAL barrel to accommodate the higher rate and latency requirements of the HL-LHC</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Running systems tests for new suite of on/off-detector readout hardware</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Software</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Verify firmware mapping of registers on BCP</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Each ECAL corresponds to a readout channel. Wrote tests to verify long-term channel stability (errors, alignment of messages)</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 high-level software for writing/reading BCP registers and executing commands on hardware (configure, align BCP, optimize pedestal ADCs from APD voltage)</a:t>
            </a:r>
          </a:p>
          <a:p>
            <a:pPr lvl="2">
              <a:lnSpc>
                <a:spcPct val="120000"/>
              </a:lnSpc>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p>
          <a:p>
            <a:pPr lvl="2">
              <a:lnSpc>
                <a:spcPct val="120000"/>
              </a:lnSpc>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 test software procedures for test beams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32DC1C-D237-30D0-DE3A-79489664323B}"/>
              </a:ext>
            </a:extLst>
          </p:cNvPr>
          <p:cNvGrpSpPr/>
          <p:nvPr/>
        </p:nvGrpSpPr>
        <p:grpSpPr>
          <a:xfrm>
            <a:off x="275664" y="5103610"/>
            <a:ext cx="7122459" cy="1629295"/>
            <a:chOff x="1507630" y="4644990"/>
            <a:chExt cx="8913906" cy="2177829"/>
          </a:xfrm>
        </p:grpSpPr>
        <p:pic>
          <p:nvPicPr>
            <p:cNvPr id="11" name="Picture 10" descr="A diagram of a computer hardware&#10;&#10;Description automatically generated">
              <a:extLst>
                <a:ext uri="{FF2B5EF4-FFF2-40B4-BE49-F238E27FC236}">
                  <a16:creationId xmlns:a16="http://schemas.microsoft.com/office/drawing/2014/main" id="{DD638653-FB4B-AADD-A4F6-D41C91990DD5}"/>
                </a:ext>
              </a:extLst>
            </p:cNvPr>
            <p:cNvPicPr>
              <a:picLocks noChangeAspect="1"/>
            </p:cNvPicPr>
            <p:nvPr/>
          </p:nvPicPr>
          <p:blipFill>
            <a:blip r:embed="rId3"/>
            <a:stretch>
              <a:fillRect/>
            </a:stretch>
          </p:blipFill>
          <p:spPr>
            <a:xfrm>
              <a:off x="1507630" y="4644990"/>
              <a:ext cx="8913906" cy="2177829"/>
            </a:xfrm>
            <a:prstGeom prst="rect">
              <a:avLst/>
            </a:prstGeom>
          </p:spPr>
        </p:pic>
        <p:sp>
          <p:nvSpPr>
            <p:cNvPr id="12" name="TextBox 11">
              <a:extLst>
                <a:ext uri="{FF2B5EF4-FFF2-40B4-BE49-F238E27FC236}">
                  <a16:creationId xmlns:a16="http://schemas.microsoft.com/office/drawing/2014/main" id="{2BEEBA5C-3EB7-2518-DE45-3AB6208EA416}"/>
                </a:ext>
              </a:extLst>
            </p:cNvPr>
            <p:cNvSpPr txBox="1"/>
            <p:nvPr/>
          </p:nvSpPr>
          <p:spPr>
            <a:xfrm>
              <a:off x="9115548" y="6450074"/>
              <a:ext cx="1274548" cy="329116"/>
            </a:xfrm>
            <a:prstGeom prst="rect">
              <a:avLst/>
            </a:prstGeom>
            <a:noFill/>
          </p:spPr>
          <p:txBody>
            <a:bodyPr wrap="square" rtlCol="0" anchor="ctr">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FPGA &amp; ELM</a:t>
              </a:r>
            </a:p>
          </p:txBody>
        </p:sp>
      </p:grpSp>
      <p:grpSp>
        <p:nvGrpSpPr>
          <p:cNvPr id="20" name="Group 19">
            <a:extLst>
              <a:ext uri="{FF2B5EF4-FFF2-40B4-BE49-F238E27FC236}">
                <a16:creationId xmlns:a16="http://schemas.microsoft.com/office/drawing/2014/main" id="{7C001939-61D6-BFE6-E022-4A4AD26C3642}"/>
              </a:ext>
            </a:extLst>
          </p:cNvPr>
          <p:cNvGrpSpPr/>
          <p:nvPr/>
        </p:nvGrpSpPr>
        <p:grpSpPr>
          <a:xfrm>
            <a:off x="8973669" y="4957482"/>
            <a:ext cx="1524000" cy="1332294"/>
            <a:chOff x="8982634" y="5262282"/>
            <a:chExt cx="1524000" cy="1332294"/>
          </a:xfrm>
        </p:grpSpPr>
        <p:sp>
          <p:nvSpPr>
            <p:cNvPr id="17" name="Rectangle 16">
              <a:extLst>
                <a:ext uri="{FF2B5EF4-FFF2-40B4-BE49-F238E27FC236}">
                  <a16:creationId xmlns:a16="http://schemas.microsoft.com/office/drawing/2014/main" id="{28D283A0-5448-340A-DF2D-69F48E2BD89A}"/>
                </a:ext>
              </a:extLst>
            </p:cNvPr>
            <p:cNvSpPr/>
            <p:nvPr/>
          </p:nvSpPr>
          <p:spPr>
            <a:xfrm>
              <a:off x="9342219" y="5279104"/>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0D1456-B324-7736-ABB4-6F31E3C410C2}"/>
                </a:ext>
              </a:extLst>
            </p:cNvPr>
            <p:cNvSpPr/>
            <p:nvPr/>
          </p:nvSpPr>
          <p:spPr>
            <a:xfrm>
              <a:off x="9287373" y="533018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B0903-5448-936F-A76C-88BA6C179E41}"/>
                </a:ext>
              </a:extLst>
            </p:cNvPr>
            <p:cNvSpPr/>
            <p:nvPr/>
          </p:nvSpPr>
          <p:spPr>
            <a:xfrm>
              <a:off x="9214597" y="539164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3DA57A-3B06-A765-9465-907AB16AB0AE}"/>
                </a:ext>
              </a:extLst>
            </p:cNvPr>
            <p:cNvSpPr/>
            <p:nvPr/>
          </p:nvSpPr>
          <p:spPr>
            <a:xfrm>
              <a:off x="9132856" y="545311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DC7E04-2B10-F049-C6EB-6B343D032A1C}"/>
                </a:ext>
              </a:extLst>
            </p:cNvPr>
            <p:cNvSpPr/>
            <p:nvPr/>
          </p:nvSpPr>
          <p:spPr>
            <a:xfrm>
              <a:off x="9051115" y="551457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VFE</a:t>
              </a:r>
            </a:p>
          </p:txBody>
        </p:sp>
        <p:sp>
          <p:nvSpPr>
            <p:cNvPr id="19" name="Freeform 18">
              <a:extLst>
                <a:ext uri="{FF2B5EF4-FFF2-40B4-BE49-F238E27FC236}">
                  <a16:creationId xmlns:a16="http://schemas.microsoft.com/office/drawing/2014/main" id="{E2A4C6BA-0286-65B6-CD9D-2C553FDCB9A0}"/>
                </a:ext>
              </a:extLst>
            </p:cNvPr>
            <p:cNvSpPr/>
            <p:nvPr/>
          </p:nvSpPr>
          <p:spPr>
            <a:xfrm>
              <a:off x="8982634" y="5262282"/>
              <a:ext cx="1524000" cy="268942"/>
            </a:xfrm>
            <a:custGeom>
              <a:avLst/>
              <a:gdLst>
                <a:gd name="connsiteX0" fmla="*/ 0 w 1470212"/>
                <a:gd name="connsiteY0" fmla="*/ 268942 h 268942"/>
                <a:gd name="connsiteX1" fmla="*/ 376518 w 1470212"/>
                <a:gd name="connsiteY1" fmla="*/ 0 h 268942"/>
                <a:gd name="connsiteX2" fmla="*/ 1470212 w 1470212"/>
                <a:gd name="connsiteY2" fmla="*/ 0 h 268942"/>
                <a:gd name="connsiteX3" fmla="*/ 1272989 w 1470212"/>
                <a:gd name="connsiteY3" fmla="*/ 268942 h 268942"/>
                <a:gd name="connsiteX4" fmla="*/ 0 w 1470212"/>
                <a:gd name="connsiteY4" fmla="*/ 268942 h 26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212" h="268942">
                  <a:moveTo>
                    <a:pt x="0" y="268942"/>
                  </a:moveTo>
                  <a:lnTo>
                    <a:pt x="376518" y="0"/>
                  </a:lnTo>
                  <a:lnTo>
                    <a:pt x="1470212" y="0"/>
                  </a:lnTo>
                  <a:lnTo>
                    <a:pt x="1272989" y="268942"/>
                  </a:lnTo>
                  <a:lnTo>
                    <a:pt x="0" y="268942"/>
                  </a:lnTo>
                  <a:close/>
                </a:path>
              </a:pathLst>
            </a:custGeom>
            <a:solidFill>
              <a:srgbClr val="D4F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FE</a:t>
              </a:r>
              <a:endPar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sp>
        <p:nvSpPr>
          <p:cNvPr id="21" name="Can 20">
            <a:extLst>
              <a:ext uri="{FF2B5EF4-FFF2-40B4-BE49-F238E27FC236}">
                <a16:creationId xmlns:a16="http://schemas.microsoft.com/office/drawing/2014/main" id="{434C398B-2CDC-E848-714B-D466CE88EE49}"/>
              </a:ext>
            </a:extLst>
          </p:cNvPr>
          <p:cNvSpPr/>
          <p:nvPr/>
        </p:nvSpPr>
        <p:spPr>
          <a:xfrm>
            <a:off x="9340632" y="6454044"/>
            <a:ext cx="646518" cy="278861"/>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APD</a:t>
            </a:r>
          </a:p>
        </p:txBody>
      </p:sp>
      <p:cxnSp>
        <p:nvCxnSpPr>
          <p:cNvPr id="27" name="Straight Connector 26">
            <a:extLst>
              <a:ext uri="{FF2B5EF4-FFF2-40B4-BE49-F238E27FC236}">
                <a16:creationId xmlns:a16="http://schemas.microsoft.com/office/drawing/2014/main" id="{B4375CDF-8AA3-4CC6-62FB-FACE7F984BC1}"/>
              </a:ext>
            </a:extLst>
          </p:cNvPr>
          <p:cNvCxnSpPr>
            <a:cxnSpLocks/>
            <a:stCxn id="21" idx="0"/>
          </p:cNvCxnSpPr>
          <p:nvPr/>
        </p:nvCxnSpPr>
        <p:spPr>
          <a:xfrm flipV="1">
            <a:off x="9663891" y="6351241"/>
            <a:ext cx="0" cy="172518"/>
          </a:xfrm>
          <a:prstGeom prst="line">
            <a:avLst/>
          </a:prstGeom>
          <a:ln w="19050">
            <a:solidFill>
              <a:srgbClr val="0C224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E927CF-3A08-3326-3FDE-417ED8AB045F}"/>
              </a:ext>
            </a:extLst>
          </p:cNvPr>
          <p:cNvSpPr/>
          <p:nvPr/>
        </p:nvSpPr>
        <p:spPr>
          <a:xfrm>
            <a:off x="10838329" y="4607859"/>
            <a:ext cx="1093695" cy="906445"/>
          </a:xfrm>
          <a:prstGeom prst="rect">
            <a:avLst/>
          </a:prstGeom>
          <a:solidFill>
            <a:srgbClr val="54C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BCP</a:t>
            </a:r>
            <a:endPar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32" name="Elbow Connector 31">
            <a:extLst>
              <a:ext uri="{FF2B5EF4-FFF2-40B4-BE49-F238E27FC236}">
                <a16:creationId xmlns:a16="http://schemas.microsoft.com/office/drawing/2014/main" id="{7E4CC525-02CF-01A6-5514-12EC0E6B8346}"/>
              </a:ext>
            </a:extLst>
          </p:cNvPr>
          <p:cNvCxnSpPr>
            <a:cxnSpLocks/>
            <a:endCxn id="30" idx="0"/>
          </p:cNvCxnSpPr>
          <p:nvPr/>
        </p:nvCxnSpPr>
        <p:spPr>
          <a:xfrm flipV="1">
            <a:off x="9873253" y="4607859"/>
            <a:ext cx="1511924" cy="349624"/>
          </a:xfrm>
          <a:prstGeom prst="bentConnector4">
            <a:avLst>
              <a:gd name="adj1" fmla="val -696"/>
              <a:gd name="adj2" fmla="val 165385"/>
            </a:avLst>
          </a:prstGeom>
          <a:ln w="12700">
            <a:solidFill>
              <a:srgbClr val="0C224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747937-E72A-4A1C-DE94-EB95A5007F3F}"/>
              </a:ext>
            </a:extLst>
          </p:cNvPr>
          <p:cNvSpPr txBox="1"/>
          <p:nvPr/>
        </p:nvSpPr>
        <p:spPr>
          <a:xfrm>
            <a:off x="10120970" y="6192856"/>
            <a:ext cx="924543" cy="400110"/>
          </a:xfrm>
          <a:prstGeom prst="rect">
            <a:avLst/>
          </a:prstGeom>
          <a:noFill/>
        </p:spPr>
        <p:txBody>
          <a:bodyPr wrap="square" rtlCol="0">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Passive Motherboard</a:t>
            </a:r>
          </a:p>
        </p:txBody>
      </p:sp>
      <p:sp>
        <p:nvSpPr>
          <p:cNvPr id="38" name="Left Brace 37">
            <a:extLst>
              <a:ext uri="{FF2B5EF4-FFF2-40B4-BE49-F238E27FC236}">
                <a16:creationId xmlns:a16="http://schemas.microsoft.com/office/drawing/2014/main" id="{06556E3F-49DC-E4EB-E41F-E8FD0B571C76}"/>
              </a:ext>
            </a:extLst>
          </p:cNvPr>
          <p:cNvSpPr/>
          <p:nvPr/>
        </p:nvSpPr>
        <p:spPr>
          <a:xfrm>
            <a:off x="8677835" y="4957482"/>
            <a:ext cx="295834" cy="1496562"/>
          </a:xfrm>
          <a:prstGeom prst="leftBrace">
            <a:avLst/>
          </a:prstGeom>
          <a:ln>
            <a:solidFill>
              <a:srgbClr val="0C22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7F59404-D36F-AA34-2E84-48CFE77C10A5}"/>
              </a:ext>
            </a:extLst>
          </p:cNvPr>
          <p:cNvSpPr txBox="1"/>
          <p:nvPr/>
        </p:nvSpPr>
        <p:spPr>
          <a:xfrm rot="16200000">
            <a:off x="7889093" y="5592749"/>
            <a:ext cx="1263487" cy="307777"/>
          </a:xfrm>
          <a:prstGeom prst="rect">
            <a:avLst/>
          </a:prstGeom>
          <a:noFill/>
        </p:spPr>
        <p:txBody>
          <a:bodyPr wrap="non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Trigger tower</a:t>
            </a:r>
          </a:p>
        </p:txBody>
      </p:sp>
      <p:sp>
        <p:nvSpPr>
          <p:cNvPr id="41" name="TextBox 40">
            <a:extLst>
              <a:ext uri="{FF2B5EF4-FFF2-40B4-BE49-F238E27FC236}">
                <a16:creationId xmlns:a16="http://schemas.microsoft.com/office/drawing/2014/main" id="{51D5A4F0-0B9E-8FE4-24F3-B449BEEAC0CD}"/>
              </a:ext>
            </a:extLst>
          </p:cNvPr>
          <p:cNvSpPr txBox="1"/>
          <p:nvPr/>
        </p:nvSpPr>
        <p:spPr>
          <a:xfrm>
            <a:off x="9829094" y="4387015"/>
            <a:ext cx="316112" cy="246221"/>
          </a:xfrm>
          <a:prstGeom prst="rect">
            <a:avLst/>
          </a:prstGeom>
          <a:noFill/>
        </p:spPr>
        <p:txBody>
          <a:bodyPr wrap="none" rtlCol="0">
            <a:spAutoFit/>
          </a:bodyPr>
          <a:lstStyle/>
          <a:p>
            <a:r>
              <a:rPr lang="en-US" sz="1000" dirty="0">
                <a:latin typeface="CMU Serif Roman" panose="02000603000000000000" pitchFamily="2" charset="0"/>
                <a:ea typeface="CMU Serif Roman" panose="02000603000000000000" pitchFamily="2" charset="0"/>
                <a:cs typeface="CMU Serif Roman" panose="02000603000000000000" pitchFamily="2" charset="0"/>
              </a:rPr>
              <a:t>x</a:t>
            </a:r>
            <a:r>
              <a:rPr lang="en-US" sz="1000" dirty="0">
                <a:latin typeface="CMU Serif Roman" panose="02000603000000000000" pitchFamily="2" charset="0"/>
                <a:ea typeface="CMU Serif Roman" panose="02000603000000000000" pitchFamily="2" charset="0"/>
                <a:cs typeface="CMU Serif Roman" panose="02000603000000000000" pitchFamily="2" charset="0"/>
              </a:rPr>
              <a:t>3</a:t>
            </a:r>
          </a:p>
        </p:txBody>
      </p:sp>
    </p:spTree>
    <p:extLst>
      <p:ext uri="{BB962C8B-B14F-4D97-AF65-F5344CB8AC3E}">
        <p14:creationId xmlns:p14="http://schemas.microsoft.com/office/powerpoint/2010/main" val="873911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599011" y="358954"/>
            <a:ext cx="5154705" cy="955403"/>
          </a:xfrm>
        </p:spPr>
        <p:txBody>
          <a:bodyPr>
            <a:normAutofit fontScale="90000"/>
          </a:bodyPr>
          <a:lstStyle/>
          <a:p>
            <a:pPr algn="ctr"/>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Work (cont.)</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78070" y="1121094"/>
            <a:ext cx="4996588"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5" name="Picture 4" descr="A close-up of a machine&#10;&#10;Description automatically generated with low confidence">
            <a:extLst>
              <a:ext uri="{FF2B5EF4-FFF2-40B4-BE49-F238E27FC236}">
                <a16:creationId xmlns:a16="http://schemas.microsoft.com/office/drawing/2014/main" id="{51512A7F-B7BE-AABE-DBFC-C51C87961B24}"/>
              </a:ext>
            </a:extLst>
          </p:cNvPr>
          <p:cNvPicPr>
            <a:picLocks noChangeAspect="1"/>
          </p:cNvPicPr>
          <p:nvPr/>
        </p:nvPicPr>
        <p:blipFill rotWithShape="1">
          <a:blip r:embed="rId3"/>
          <a:srcRect l="10196" t="19012" r="16876"/>
          <a:stretch/>
        </p:blipFill>
        <p:spPr>
          <a:xfrm>
            <a:off x="5894294" y="225437"/>
            <a:ext cx="6096000" cy="3203563"/>
          </a:xfrm>
          <a:prstGeom prst="rect">
            <a:avLst/>
          </a:prstGeom>
          <a:ln>
            <a:solidFill>
              <a:schemeClr val="accent1">
                <a:shade val="1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AEA1776-23AC-9E06-A3C5-ADF4BF06DA9D}"/>
              </a:ext>
            </a:extLst>
          </p:cNvPr>
          <p:cNvPicPr>
            <a:picLocks noChangeAspect="1"/>
          </p:cNvPicPr>
          <p:nvPr/>
        </p:nvPicPr>
        <p:blipFill rotWithShape="1">
          <a:blip r:embed="rId4"/>
          <a:srcRect l="8329" r="8139"/>
          <a:stretch/>
        </p:blipFill>
        <p:spPr>
          <a:xfrm>
            <a:off x="70289" y="1210744"/>
            <a:ext cx="5753716" cy="325950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Down Arrow 6">
            <a:extLst>
              <a:ext uri="{FF2B5EF4-FFF2-40B4-BE49-F238E27FC236}">
                <a16:creationId xmlns:a16="http://schemas.microsoft.com/office/drawing/2014/main" id="{9080314E-7965-776A-DFA7-539CFEBB4EB8}"/>
              </a:ext>
            </a:extLst>
          </p:cNvPr>
          <p:cNvSpPr/>
          <p:nvPr/>
        </p:nvSpPr>
        <p:spPr>
          <a:xfrm rot="14454119">
            <a:off x="5749715" y="1117329"/>
            <a:ext cx="429736" cy="2178426"/>
          </a:xfrm>
          <a:prstGeom prst="downArrow">
            <a:avLst/>
          </a:prstGeom>
          <a:solidFill>
            <a:srgbClr val="D39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B510E1-B2C9-F034-726C-B51AE72D8F3A}"/>
              </a:ext>
            </a:extLst>
          </p:cNvPr>
          <p:cNvSpPr txBox="1"/>
          <p:nvPr/>
        </p:nvSpPr>
        <p:spPr>
          <a:xfrm>
            <a:off x="599011" y="4800202"/>
            <a:ext cx="5904688" cy="1384995"/>
          </a:xfrm>
          <a:prstGeom prst="rect">
            <a:avLst/>
          </a:prstGeom>
          <a:noFill/>
        </p:spPr>
        <p:txBody>
          <a:bodyPr wrap="square" rtlCol="0">
            <a:sp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Hardware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up patch panels for additional hardware (BCPs)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Prepare hardware for test beams</a:t>
            </a:r>
          </a:p>
        </p:txBody>
      </p:sp>
      <p:pic>
        <p:nvPicPr>
          <p:cNvPr id="17" name="Picture 16" descr="A green circuit board with many small square black and gray objects&#10;&#10;Description automatically generated with medium confidence">
            <a:extLst>
              <a:ext uri="{FF2B5EF4-FFF2-40B4-BE49-F238E27FC236}">
                <a16:creationId xmlns:a16="http://schemas.microsoft.com/office/drawing/2014/main" id="{3FF67E5F-A99A-12A2-85AF-E80ED1D230E1}"/>
              </a:ext>
            </a:extLst>
          </p:cNvPr>
          <p:cNvPicPr>
            <a:picLocks noChangeAspect="1"/>
          </p:cNvPicPr>
          <p:nvPr/>
        </p:nvPicPr>
        <p:blipFill>
          <a:blip r:embed="rId5"/>
          <a:stretch>
            <a:fillRect/>
          </a:stretch>
        </p:blipFill>
        <p:spPr>
          <a:xfrm>
            <a:off x="6920304" y="4677953"/>
            <a:ext cx="2478620" cy="2085968"/>
          </a:xfrm>
          <a:prstGeom prst="rect">
            <a:avLst/>
          </a:prstGeom>
        </p:spPr>
      </p:pic>
      <p:grpSp>
        <p:nvGrpSpPr>
          <p:cNvPr id="53" name="Group 52">
            <a:extLst>
              <a:ext uri="{FF2B5EF4-FFF2-40B4-BE49-F238E27FC236}">
                <a16:creationId xmlns:a16="http://schemas.microsoft.com/office/drawing/2014/main" id="{CCF12FE1-13CF-5759-3F8A-7A2022EA85DF}"/>
              </a:ext>
            </a:extLst>
          </p:cNvPr>
          <p:cNvGrpSpPr/>
          <p:nvPr/>
        </p:nvGrpSpPr>
        <p:grpSpPr>
          <a:xfrm>
            <a:off x="9372243" y="4503730"/>
            <a:ext cx="2478621" cy="2243222"/>
            <a:chOff x="10057814" y="4718679"/>
            <a:chExt cx="2035099" cy="1841822"/>
          </a:xfrm>
        </p:grpSpPr>
        <p:pic>
          <p:nvPicPr>
            <p:cNvPr id="19" name="Picture 18" descr="A green circuit board with many small chips&#10;&#10;Description automatically generated">
              <a:extLst>
                <a:ext uri="{FF2B5EF4-FFF2-40B4-BE49-F238E27FC236}">
                  <a16:creationId xmlns:a16="http://schemas.microsoft.com/office/drawing/2014/main" id="{A801C23F-F249-F267-FADF-0F801857CFF2}"/>
                </a:ext>
              </a:extLst>
            </p:cNvPr>
            <p:cNvPicPr>
              <a:picLocks noChangeAspect="1"/>
            </p:cNvPicPr>
            <p:nvPr/>
          </p:nvPicPr>
          <p:blipFill>
            <a:blip r:embed="rId6"/>
            <a:stretch>
              <a:fillRect/>
            </a:stretch>
          </p:blipFill>
          <p:spPr>
            <a:xfrm>
              <a:off x="10220736" y="4984906"/>
              <a:ext cx="1872177" cy="1575595"/>
            </a:xfrm>
            <a:prstGeom prst="rect">
              <a:avLst/>
            </a:prstGeom>
          </p:spPr>
        </p:pic>
        <p:sp>
          <p:nvSpPr>
            <p:cNvPr id="20" name="TextBox 19">
              <a:extLst>
                <a:ext uri="{FF2B5EF4-FFF2-40B4-BE49-F238E27FC236}">
                  <a16:creationId xmlns:a16="http://schemas.microsoft.com/office/drawing/2014/main" id="{68C2E0DE-8D2C-6153-C625-A347F0EDC7C7}"/>
                </a:ext>
              </a:extLst>
            </p:cNvPr>
            <p:cNvSpPr txBox="1"/>
            <p:nvPr/>
          </p:nvSpPr>
          <p:spPr>
            <a:xfrm>
              <a:off x="10057814" y="4718679"/>
              <a:ext cx="639919" cy="240068"/>
            </a:xfrm>
            <a:prstGeom prst="rect">
              <a:avLst/>
            </a:prstGeom>
            <a:noFill/>
            <a:ln w="19050">
              <a:solidFill>
                <a:srgbClr val="0C2240"/>
              </a:solidFill>
            </a:ln>
          </p:spPr>
          <p:txBody>
            <a:bodyPr wrap="none" rtlCol="0" anchor="ctr">
              <a:spAutoFit/>
            </a:bodyPr>
            <a:lstStyle/>
            <a:p>
              <a:pPr algn="ctr"/>
              <a:r>
                <a:rPr lang="en-US" sz="1300" b="1" dirty="0" err="1">
                  <a:latin typeface="CMU SERIF ROMAN" panose="02000603000000000000" pitchFamily="2" charset="0"/>
                  <a:ea typeface="CMU SERIF ROMAN" panose="02000603000000000000" pitchFamily="2" charset="0"/>
                  <a:cs typeface="CMU SERIF ROMAN" panose="02000603000000000000" pitchFamily="2" charset="0"/>
                </a:rPr>
                <a:t>lpGBTs</a:t>
              </a:r>
              <a:endParaRPr lang="en-US" sz="1300" b="1" dirty="0">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22" name="Straight Arrow Connector 21">
              <a:extLst>
                <a:ext uri="{FF2B5EF4-FFF2-40B4-BE49-F238E27FC236}">
                  <a16:creationId xmlns:a16="http://schemas.microsoft.com/office/drawing/2014/main" id="{F4AE5B93-7A40-BC90-5665-8E0D59026237}"/>
                </a:ext>
              </a:extLst>
            </p:cNvPr>
            <p:cNvCxnSpPr>
              <a:cxnSpLocks/>
              <a:stCxn id="20" idx="3"/>
            </p:cNvCxnSpPr>
            <p:nvPr/>
          </p:nvCxnSpPr>
          <p:spPr>
            <a:xfrm>
              <a:off x="10697733" y="4838713"/>
              <a:ext cx="159960" cy="1384913"/>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E1CA08-6FD6-2107-5FB4-14C6F56074C4}"/>
                </a:ext>
              </a:extLst>
            </p:cNvPr>
            <p:cNvCxnSpPr>
              <a:cxnSpLocks/>
              <a:stCxn id="20" idx="3"/>
            </p:cNvCxnSpPr>
            <p:nvPr/>
          </p:nvCxnSpPr>
          <p:spPr>
            <a:xfrm>
              <a:off x="10697733" y="4838713"/>
              <a:ext cx="207052" cy="855518"/>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467834-F508-C047-E939-F2C0862845B3}"/>
                </a:ext>
              </a:extLst>
            </p:cNvPr>
            <p:cNvCxnSpPr>
              <a:cxnSpLocks/>
              <a:stCxn id="20" idx="3"/>
            </p:cNvCxnSpPr>
            <p:nvPr/>
          </p:nvCxnSpPr>
          <p:spPr>
            <a:xfrm>
              <a:off x="10697733" y="4838713"/>
              <a:ext cx="742856" cy="1384913"/>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6B15A-6859-09E9-6D1B-8123CC9915DF}"/>
                </a:ext>
              </a:extLst>
            </p:cNvPr>
            <p:cNvCxnSpPr>
              <a:cxnSpLocks/>
              <a:stCxn id="20" idx="3"/>
            </p:cNvCxnSpPr>
            <p:nvPr/>
          </p:nvCxnSpPr>
          <p:spPr>
            <a:xfrm>
              <a:off x="10697733" y="4838713"/>
              <a:ext cx="686204" cy="855518"/>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ECA83C8-FD9B-0A17-1590-AE9DC7F68C7B}"/>
              </a:ext>
            </a:extLst>
          </p:cNvPr>
          <p:cNvSpPr txBox="1"/>
          <p:nvPr/>
        </p:nvSpPr>
        <p:spPr>
          <a:xfrm>
            <a:off x="6088488" y="3681988"/>
            <a:ext cx="6096000" cy="646331"/>
          </a:xfrm>
          <a:prstGeom prst="rect">
            <a:avLst/>
          </a:prstGeom>
          <a:noFill/>
        </p:spPr>
        <p:txBody>
          <a:bodyPr wrap="square">
            <a:spAutoFit/>
          </a:bodyPr>
          <a:lstStyle/>
          <a:p>
            <a:r>
              <a:rPr lang="en-US" sz="18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800" dirty="0">
                <a:latin typeface="CMU Serif Roman" panose="02000603000000000000" pitchFamily="2" charset="0"/>
                <a:ea typeface="CMU Serif Roman" panose="02000603000000000000" pitchFamily="2" charset="0"/>
                <a:cs typeface="CMU Serif Roman" panose="02000603000000000000" pitchFamily="2" charset="0"/>
              </a:rPr>
              <a:t>: Patch panel reconfiguration for a new BCP firmware version.</a:t>
            </a:r>
          </a:p>
        </p:txBody>
      </p:sp>
    </p:spTree>
    <p:extLst>
      <p:ext uri="{BB962C8B-B14F-4D97-AF65-F5344CB8AC3E}">
        <p14:creationId xmlns:p14="http://schemas.microsoft.com/office/powerpoint/2010/main" val="3296834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Various models with extended Higgs sectors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Difference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FCNC -&gt; Z2 symmetries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Rho parameter + maintaining = 1 &amp; Restrictions in (T_3, Y) for rho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need contrived VEV for rho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How are they calculated?</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93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33199" y="1674562"/>
            <a:ext cx="5804306" cy="2866324"/>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504487"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dirty="0">
                <a:latin typeface="CMU Serif Roman" panose="02000603000000000000" pitchFamily="2" charset="0"/>
                <a:ea typeface="CMU Serif Roman" panose="02000603000000000000" pitchFamily="2" charset="0"/>
                <a:cs typeface="CMU Serif Roman" panose="02000603000000000000" pitchFamily="2" charset="0"/>
              </a:rPr>
              <a:t>Events are color coded and then shuffled.</a:t>
            </a: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 N </a:t>
            </a:r>
            <a:r>
              <a:rPr lang="en-US" sz="1800" dirty="0">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 event N, photon 2  event N+1, etc.</a:t>
            </a: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Observed shuffling:</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p:txBody>
      </p:sp>
    </p:spTree>
    <p:extLst>
      <p:ext uri="{BB962C8B-B14F-4D97-AF65-F5344CB8AC3E}">
        <p14:creationId xmlns:p14="http://schemas.microsoft.com/office/powerpoint/2010/main" val="2418226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5371792"/>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buSzPct val="80000"/>
                  <a:buFont typeface="Arial" panose="020B0604020202020204" pitchFamily="34" charset="0"/>
                  <a:buChar char="•"/>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5371792"/>
              </a:xfrm>
              <a:prstGeom prst="rect">
                <a:avLst/>
              </a:prstGeom>
              <a:blipFill>
                <a:blip r:embed="rId4"/>
                <a:stretch>
                  <a:fillRect l="-1297" t="-943" r="-1297"/>
                </a:stretch>
              </a:blipFill>
            </p:spPr>
            <p:txBody>
              <a:bodyPr/>
              <a:lstStyle/>
              <a:p>
                <a:r>
                  <a:rPr lang="en-US">
                    <a:noFill/>
                  </a:rPr>
                  <a:t> </a:t>
                </a:r>
              </a:p>
            </p:txBody>
          </p:sp>
        </mc:Fallback>
      </mc:AlternateContent>
    </p:spTree>
    <p:extLst>
      <p:ext uri="{BB962C8B-B14F-4D97-AF65-F5344CB8AC3E}">
        <p14:creationId xmlns:p14="http://schemas.microsoft.com/office/powerpoint/2010/main" val="2981112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15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377249" cy="5228273"/>
              </a:xfrm>
            </p:spPr>
            <p:txBody>
              <a:bodyPr>
                <a:normAutofit fontScale="85000"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Discrepancies between event mixed background and data requires an N-dim reweighting before training the event selection model.</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per-event N-dim reweights before training.</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377249" cy="5228273"/>
              </a:xfrm>
              <a:blipFill>
                <a:blip r:embed="rId3"/>
                <a:stretch>
                  <a:fillRect l="-708" t="-1211" b="-72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096000" y="948690"/>
            <a:ext cx="5930898" cy="433438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Tree>
    <p:extLst>
      <p:ext uri="{BB962C8B-B14F-4D97-AF65-F5344CB8AC3E}">
        <p14:creationId xmlns:p14="http://schemas.microsoft.com/office/powerpoint/2010/main" val="281434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6102273"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checks can be done for the entire model at once and even/odd checks must be done by nominal mass point.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a:blip r:embed="rId3"/>
          <a:srcRect t="1279" b="1279"/>
          <a:stretch/>
        </p:blipFill>
        <p:spPr>
          <a:xfrm>
            <a:off x="6621573" y="882515"/>
            <a:ext cx="5063848" cy="3700736"/>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5984786" y="4755661"/>
            <a:ext cx="6102273" cy="2062103"/>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ROC curve for one of the best event selection BDT models. A match between train/test curves and their associated area under curve (AUC) indicates a lack of overtraining.</a:t>
            </a:r>
          </a:p>
          <a:p>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Overtraining check by comparing prediction distribution of trained event selection BDT model for m</a:t>
            </a:r>
            <a:r>
              <a:rPr lang="en-US" sz="16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6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endParaRPr lang="en-US" sz="1600" u="sng" dirty="0">
              <a:latin typeface="CMU Serif Roman" panose="02000603000000000000" pitchFamily="2" charset="0"/>
              <a:ea typeface="CMU Serif Roman" panose="02000603000000000000" pitchFamily="2" charset="0"/>
              <a:cs typeface="CMU Serif Roman" panose="02000603000000000000" pitchFamily="2" charset="0"/>
            </a:endParaRPr>
          </a:p>
        </p:txBody>
      </p:sp>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518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Approximate Mean Significance (AMS)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smoothed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each nominal mass point to account for statistical fluctuations when using very fine binning.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 the case of multiple categories, AMS is added in quadrature.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at category boundaries will be applied to all samples.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3953749" y="1392689"/>
            <a:ext cx="4284502" cy="776983"/>
          </a:xfrm>
          <a:prstGeom prst="rect">
            <a:avLst/>
          </a:prstGeom>
        </p:spPr>
      </p:pic>
    </p:spTree>
    <p:extLst>
      <p:ext uri="{BB962C8B-B14F-4D97-AF65-F5344CB8AC3E}">
        <p14:creationId xmlns:p14="http://schemas.microsoft.com/office/powerpoint/2010/main" val="658465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Category Optimization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9" name="Picture 8" descr="A graph of events and events&#10;&#10;Description automatically generated">
            <a:extLst>
              <a:ext uri="{FF2B5EF4-FFF2-40B4-BE49-F238E27FC236}">
                <a16:creationId xmlns:a16="http://schemas.microsoft.com/office/drawing/2014/main" id="{27C69BAF-5C2A-F345-096B-C33A240219BA}"/>
              </a:ext>
            </a:extLst>
          </p:cNvPr>
          <p:cNvPicPr>
            <a:picLocks noChangeAspect="1"/>
          </p:cNvPicPr>
          <p:nvPr/>
        </p:nvPicPr>
        <p:blipFill rotWithShape="1">
          <a:blip r:embed="rId3"/>
          <a:srcRect l="4729" t="4979" b="5621"/>
          <a:stretch/>
        </p:blipFill>
        <p:spPr>
          <a:xfrm>
            <a:off x="98852" y="800100"/>
            <a:ext cx="6439832" cy="5897403"/>
          </a:xfrm>
          <a:prstGeom prst="rect">
            <a:avLst/>
          </a:prstGeom>
          <a:ln>
            <a:solidFill>
              <a:srgbClr val="0C2340"/>
            </a:solidFill>
          </a:ln>
          <a:effectLst>
            <a:outerShdw blurRad="50800" dist="38100" dir="2700000" algn="tl" rotWithShape="0">
              <a:prstClr val="black">
                <a:alpha val="40000"/>
              </a:prstClr>
            </a:outerShdw>
          </a:effectLst>
        </p:spPr>
      </p:pic>
      <p:pic>
        <p:nvPicPr>
          <p:cNvPr id="11" name="Picture 10" descr="A graph with a line and a blue line&#10;&#10;Description automatically generated">
            <a:extLst>
              <a:ext uri="{FF2B5EF4-FFF2-40B4-BE49-F238E27FC236}">
                <a16:creationId xmlns:a16="http://schemas.microsoft.com/office/drawing/2014/main" id="{6199892A-21E8-F725-3999-B0D93C6A7144}"/>
              </a:ext>
            </a:extLst>
          </p:cNvPr>
          <p:cNvPicPr>
            <a:picLocks noChangeAspect="1"/>
          </p:cNvPicPr>
          <p:nvPr/>
        </p:nvPicPr>
        <p:blipFill rotWithShape="1">
          <a:blip r:embed="rId4"/>
          <a:srcRect l="3185" t="9812" r="7978"/>
          <a:stretch/>
        </p:blipFill>
        <p:spPr>
          <a:xfrm>
            <a:off x="6792097" y="795963"/>
            <a:ext cx="5189838" cy="3951588"/>
          </a:xfrm>
          <a:prstGeom prst="rect">
            <a:avLst/>
          </a:prstGeom>
          <a:ln>
            <a:solidFill>
              <a:srgbClr val="0C2340"/>
            </a:solidFill>
          </a:ln>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040C153-E313-AFBF-E12F-3E2E11C5ABC0}"/>
                  </a:ext>
                </a:extLst>
              </p:cNvPr>
              <p:cNvSpPr txBox="1"/>
              <p:nvPr/>
            </p:nvSpPr>
            <p:spPr>
              <a:xfrm>
                <a:off x="6621162" y="4825830"/>
                <a:ext cx="5531708" cy="1938992"/>
              </a:xfrm>
              <a:prstGeom prst="rect">
                <a:avLst/>
              </a:prstGeom>
              <a:noFill/>
            </p:spPr>
            <p:txBody>
              <a:bodyPr wrap="square" rtlCol="0">
                <a:spAutoFit/>
              </a:bodyPr>
              <a:lstStyle/>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Top</a:t>
                </a:r>
                <a:r>
                  <a:rPr lang="en-US" sz="1500" dirty="0">
                    <a:latin typeface="CMU Serif Roman" panose="02000603000000000000" pitchFamily="2" charset="0"/>
                    <a:ea typeface="CMU Serif Roman" panose="02000603000000000000" pitchFamily="2" charset="0"/>
                    <a:cs typeface="CMU Serif Roman" panose="02000603000000000000" pitchFamily="2" charset="0"/>
                  </a:rPr>
                  <a: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Total AMS for up to 4 categories. Ideally, total AMS would always increase and then plateau.</a:t>
                </a:r>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signal MC, event mixed background, and data for m</a:t>
                </a:r>
                <a:r>
                  <a:rPr lang="en-US" sz="15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500" dirty="0">
                    <a:latin typeface="CMU Serif Roman" panose="02000603000000000000" pitchFamily="2" charset="0"/>
                    <a:ea typeface="CMU Serif Roman" panose="02000603000000000000" pitchFamily="2" charset="0"/>
                    <a:cs typeface="CMU Serif Roman" panose="02000603000000000000" pitchFamily="2" charset="0"/>
                  </a:rPr>
                  <a:t> = 15 GeV in the signal region. Smoothed background is shown. To properly smooth the background distribution, a cut at </a:t>
                </a:r>
                <a14:m>
                  <m:oMath xmlns:m="http://schemas.openxmlformats.org/officeDocument/2006/math">
                    <m:r>
                      <a:rPr lang="en-US" sz="15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1500" dirty="0">
                    <a:latin typeface="CMU Serif Roman" panose="02000603000000000000" pitchFamily="2" charset="0"/>
                    <a:ea typeface="CMU Serif Roman" panose="02000603000000000000" pitchFamily="2" charset="0"/>
                    <a:cs typeface="CMU Serif Roman" panose="02000603000000000000" pitchFamily="2" charset="0"/>
                  </a:rPr>
                  <a:t>0.1 is needed. A category boundary line is shown in light blue near 1.</a:t>
                </a:r>
              </a:p>
            </p:txBody>
          </p:sp>
        </mc:Choice>
        <mc:Fallback>
          <p:sp>
            <p:nvSpPr>
              <p:cNvPr id="12" name="TextBox 11">
                <a:extLst>
                  <a:ext uri="{FF2B5EF4-FFF2-40B4-BE49-F238E27FC236}">
                    <a16:creationId xmlns:a16="http://schemas.microsoft.com/office/drawing/2014/main" id="{6040C153-E313-AFBF-E12F-3E2E11C5ABC0}"/>
                  </a:ext>
                </a:extLst>
              </p:cNvPr>
              <p:cNvSpPr txBox="1">
                <a:spLocks noRot="1" noChangeAspect="1" noMove="1" noResize="1" noEditPoints="1" noAdjustHandles="1" noChangeArrowheads="1" noChangeShapeType="1" noTextEdit="1"/>
              </p:cNvSpPr>
              <p:nvPr/>
            </p:nvSpPr>
            <p:spPr>
              <a:xfrm>
                <a:off x="6621162" y="4825830"/>
                <a:ext cx="5531708" cy="1938992"/>
              </a:xfrm>
              <a:prstGeom prst="rect">
                <a:avLst/>
              </a:prstGeom>
              <a:blipFill>
                <a:blip r:embed="rId5"/>
                <a:stretch>
                  <a:fillRect l="-458" t="-1307" b="-2614"/>
                </a:stretch>
              </a:blipFill>
            </p:spPr>
            <p:txBody>
              <a:bodyPr/>
              <a:lstStyle/>
              <a:p>
                <a:r>
                  <a:rPr lang="en-US">
                    <a:noFill/>
                  </a:rPr>
                  <a:t> </a:t>
                </a:r>
              </a:p>
            </p:txBody>
          </p:sp>
        </mc:Fallback>
      </mc:AlternateContent>
    </p:spTree>
    <p:extLst>
      <p:ext uri="{BB962C8B-B14F-4D97-AF65-F5344CB8AC3E}">
        <p14:creationId xmlns:p14="http://schemas.microsoft.com/office/powerpoint/2010/main" val="2777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3">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4"/>
          <a:stretch>
            <a:fillRect/>
          </a:stretch>
        </p:blipFill>
        <p:spPr>
          <a:xfrm>
            <a:off x="8639052" y="1992924"/>
            <a:ext cx="3154136" cy="2105947"/>
          </a:xfrm>
          <a:prstGeom prst="rect">
            <a:avLst/>
          </a:prstGeom>
          <a:effectLst>
            <a:softEdge rad="25400"/>
          </a:effectLst>
        </p:spPr>
      </p:pic>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5"/>
          <a:stretch>
            <a:fillRect/>
          </a:stretch>
        </p:blipFill>
        <p:spPr>
          <a:xfrm>
            <a:off x="8639052" y="4625536"/>
            <a:ext cx="3154136" cy="207089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Tree>
    <p:extLst>
      <p:ext uri="{BB962C8B-B14F-4D97-AF65-F5344CB8AC3E}">
        <p14:creationId xmlns:p14="http://schemas.microsoft.com/office/powerpoint/2010/main" val="43568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ircular structure with many different colored objects&#10;&#10;Description automatically generated with medium confidence">
            <a:extLst>
              <a:ext uri="{FF2B5EF4-FFF2-40B4-BE49-F238E27FC236}">
                <a16:creationId xmlns:a16="http://schemas.microsoft.com/office/drawing/2014/main" id="{1F401CA1-10D1-26B6-CCE6-4112D0641369}"/>
              </a:ext>
            </a:extLst>
          </p:cNvPr>
          <p:cNvPicPr>
            <a:picLocks noGrp="1" noChangeAspect="1"/>
          </p:cNvPicPr>
          <p:nvPr>
            <p:ph idx="1"/>
          </p:nvPr>
        </p:nvPicPr>
        <p:blipFill rotWithShape="1">
          <a:blip r:embed="rId3"/>
          <a:srcRect l="6331" r="9180"/>
          <a:stretch/>
        </p:blipFill>
        <p:spPr>
          <a:xfrm>
            <a:off x="7398327" y="-20782"/>
            <a:ext cx="5829462" cy="6899564"/>
          </a:xfrm>
        </p:spPr>
      </p:pic>
      <p:sp>
        <p:nvSpPr>
          <p:cNvPr id="9" name="Rectangle 8">
            <a:extLst>
              <a:ext uri="{FF2B5EF4-FFF2-40B4-BE49-F238E27FC236}">
                <a16:creationId xmlns:a16="http://schemas.microsoft.com/office/drawing/2014/main" id="{05EAAD97-E763-7219-CE07-C9B4CCAC1327}"/>
              </a:ext>
            </a:extLst>
          </p:cNvPr>
          <p:cNvSpPr/>
          <p:nvPr/>
        </p:nvSpPr>
        <p:spPr>
          <a:xfrm>
            <a:off x="4367797" y="-36518"/>
            <a:ext cx="12203876" cy="6915297"/>
          </a:xfrm>
          <a:prstGeom prst="rect">
            <a:avLst/>
          </a:prstGeom>
          <a:gradFill flip="none" rotWithShape="1">
            <a:gsLst>
              <a:gs pos="0">
                <a:schemeClr val="bg1">
                  <a:alpha val="0"/>
                </a:schemeClr>
              </a:gs>
              <a:gs pos="100000">
                <a:schemeClr val="bg1"/>
              </a:gs>
              <a:gs pos="44000">
                <a:srgbClr val="FBF9F6"/>
              </a:gs>
              <a:gs pos="37000">
                <a:schemeClr val="bg1">
                  <a:lumMod val="85000"/>
                  <a:alpha val="75626"/>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AF137EC-0E03-ECFC-8C9C-9EF06BBD4DCF}"/>
              </a:ext>
            </a:extLst>
          </p:cNvPr>
          <p:cNvSpPr txBox="1">
            <a:spLocks/>
          </p:cNvSpPr>
          <p:nvPr/>
        </p:nvSpPr>
        <p:spPr>
          <a:xfrm>
            <a:off x="683820" y="125095"/>
            <a:ext cx="7581101" cy="675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17" name="Straight Connector 16">
            <a:extLst>
              <a:ext uri="{FF2B5EF4-FFF2-40B4-BE49-F238E27FC236}">
                <a16:creationId xmlns:a16="http://schemas.microsoft.com/office/drawing/2014/main" id="{E633A142-EAE9-093A-AF4B-10AEC1EFA306}"/>
              </a:ext>
            </a:extLst>
          </p:cNvPr>
          <p:cNvCxnSpPr>
            <a:cxnSpLocks/>
          </p:cNvCxnSpPr>
          <p:nvPr/>
        </p:nvCxnSpPr>
        <p:spPr>
          <a:xfrm>
            <a:off x="696000" y="717684"/>
            <a:ext cx="734359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D2B68320-0187-D23F-8C71-FF9F4132E440}"/>
              </a:ext>
            </a:extLst>
          </p:cNvPr>
          <p:cNvSpPr txBox="1">
            <a:spLocks/>
          </p:cNvSpPr>
          <p:nvPr/>
        </p:nvSpPr>
        <p:spPr>
          <a:xfrm>
            <a:off x="838200" y="945977"/>
            <a:ext cx="5591743" cy="54191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cxnSp>
        <p:nvCxnSpPr>
          <p:cNvPr id="40" name="Straight Connector 39">
            <a:extLst>
              <a:ext uri="{FF2B5EF4-FFF2-40B4-BE49-F238E27FC236}">
                <a16:creationId xmlns:a16="http://schemas.microsoft.com/office/drawing/2014/main" id="{5ED6C1D7-03AA-1CE9-5AFD-C0269FC2B88D}"/>
              </a:ext>
            </a:extLst>
          </p:cNvPr>
          <p:cNvCxnSpPr/>
          <p:nvPr/>
        </p:nvCxnSpPr>
        <p:spPr>
          <a:xfrm>
            <a:off x="3373395" y="1124465"/>
            <a:ext cx="3669956"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FA5779-D910-E417-B4BA-AEA1BBC05EE9}"/>
              </a:ext>
            </a:extLst>
          </p:cNvPr>
          <p:cNvCxnSpPr>
            <a:cxnSpLocks/>
          </p:cNvCxnSpPr>
          <p:nvPr/>
        </p:nvCxnSpPr>
        <p:spPr>
          <a:xfrm>
            <a:off x="7043351" y="1124465"/>
            <a:ext cx="3426384" cy="2075935"/>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8F846DA-74A8-2BBA-42E9-D31F5805ADC2}"/>
              </a:ext>
            </a:extLst>
          </p:cNvPr>
          <p:cNvCxnSpPr>
            <a:cxnSpLocks/>
          </p:cNvCxnSpPr>
          <p:nvPr/>
        </p:nvCxnSpPr>
        <p:spPr>
          <a:xfrm>
            <a:off x="6429943" y="2180967"/>
            <a:ext cx="613408"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472DB8-BD81-B5C9-B30F-10CFCDED5E27}"/>
              </a:ext>
            </a:extLst>
          </p:cNvPr>
          <p:cNvCxnSpPr>
            <a:cxnSpLocks/>
          </p:cNvCxnSpPr>
          <p:nvPr/>
        </p:nvCxnSpPr>
        <p:spPr>
          <a:xfrm>
            <a:off x="7043350" y="2180964"/>
            <a:ext cx="3269708" cy="1248036"/>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B3F7AF-FA5D-853A-1830-3D402E38C2FE}"/>
              </a:ext>
            </a:extLst>
          </p:cNvPr>
          <p:cNvCxnSpPr>
            <a:cxnSpLocks/>
          </p:cNvCxnSpPr>
          <p:nvPr/>
        </p:nvCxnSpPr>
        <p:spPr>
          <a:xfrm>
            <a:off x="5486400" y="3655575"/>
            <a:ext cx="4423719"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873B560-14F2-9DFF-0B68-12D6366F9AE2}"/>
              </a:ext>
            </a:extLst>
          </p:cNvPr>
          <p:cNvCxnSpPr>
            <a:cxnSpLocks/>
          </p:cNvCxnSpPr>
          <p:nvPr/>
        </p:nvCxnSpPr>
        <p:spPr>
          <a:xfrm>
            <a:off x="3661808" y="5006581"/>
            <a:ext cx="3381542"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11B25B-9FBC-EF08-773D-67BB7CC33DE5}"/>
              </a:ext>
            </a:extLst>
          </p:cNvPr>
          <p:cNvCxnSpPr>
            <a:cxnSpLocks/>
          </p:cNvCxnSpPr>
          <p:nvPr/>
        </p:nvCxnSpPr>
        <p:spPr>
          <a:xfrm flipV="1">
            <a:off x="7043350" y="4256898"/>
            <a:ext cx="2823608" cy="742322"/>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7EFD17B-1F28-5F62-B7B3-21CC86722116}"/>
              </a:ext>
            </a:extLst>
          </p:cNvPr>
          <p:cNvCxnSpPr>
            <a:cxnSpLocks/>
          </p:cNvCxnSpPr>
          <p:nvPr/>
        </p:nvCxnSpPr>
        <p:spPr>
          <a:xfrm>
            <a:off x="3546789" y="5752105"/>
            <a:ext cx="3496561"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E983C1-6E7B-C442-C0D9-A3A6B3F90D86}"/>
              </a:ext>
            </a:extLst>
          </p:cNvPr>
          <p:cNvCxnSpPr>
            <a:cxnSpLocks/>
          </p:cNvCxnSpPr>
          <p:nvPr/>
        </p:nvCxnSpPr>
        <p:spPr>
          <a:xfrm flipV="1">
            <a:off x="7043350" y="5022318"/>
            <a:ext cx="2458996" cy="733947"/>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25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Object Reconstruction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413775"/>
            <a:ext cx="3568700" cy="4726541"/>
          </a:xfrm>
        </p:spPr>
        <p:txBody>
          <a:bodyPr>
            <a:norm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Takes raw hits in the detector and creates PF elements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Links PF elements between sub-detectors to create particle candidates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Reconstruct muons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Electrons and isolated photons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Charged/neutral hadrons and non-isolated photons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Combines particle candidates to build a picture of a collision event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a:blip r:embed="rId3"/>
          <a:stretch>
            <a:fillRect/>
          </a:stretch>
        </p:blipFill>
        <p:spPr>
          <a:xfrm>
            <a:off x="4266294" y="1115917"/>
            <a:ext cx="7878371" cy="5422630"/>
          </a:xfrm>
          <a:prstGeom prst="rect">
            <a:avLst/>
          </a:prstGeom>
        </p:spPr>
      </p:pic>
      <p:sp>
        <p:nvSpPr>
          <p:cNvPr id="8" name="TextBox 7">
            <a:extLst>
              <a:ext uri="{FF2B5EF4-FFF2-40B4-BE49-F238E27FC236}">
                <a16:creationId xmlns:a16="http://schemas.microsoft.com/office/drawing/2014/main" id="{6B3000DD-FF17-AA97-B969-AAAC76877E59}"/>
              </a:ext>
            </a:extLst>
          </p:cNvPr>
          <p:cNvSpPr txBox="1"/>
          <p:nvPr/>
        </p:nvSpPr>
        <p:spPr>
          <a:xfrm>
            <a:off x="696000" y="982888"/>
            <a:ext cx="4102100" cy="430887"/>
          </a:xfrm>
          <a:prstGeom prst="rect">
            <a:avLst/>
          </a:prstGeom>
          <a:noFill/>
        </p:spPr>
        <p:txBody>
          <a:bodyPr wrap="square">
            <a:spAutoFit/>
          </a:bodyPr>
          <a:lstStyle/>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Particle Flow (PF) Algorithm</a:t>
            </a:r>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192853"/>
            <a:ext cx="6415216" cy="2480486"/>
          </a:xfrm>
        </p:spPr>
        <p:txBody>
          <a:bodyPr>
            <a:norm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do this analysis?</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 of concept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framework: Higgs to Diphoton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4"/>
                <a:stretch>
                  <a:fillRect l="-839" t="-2186" r="-1799" b="-5464"/>
                </a:stretch>
              </a:blipFill>
            </p:spPr>
            <p:txBody>
              <a:bodyPr/>
              <a:lstStyle/>
              <a:p>
                <a:r>
                  <a:rPr lang="en-US">
                    <a:noFill/>
                  </a:rPr>
                  <a:t> </a:t>
                </a:r>
              </a:p>
            </p:txBody>
          </p:sp>
        </mc:Fallback>
      </mc:AlternateContent>
    </p:spTree>
    <p:extLst>
      <p:ext uri="{BB962C8B-B14F-4D97-AF65-F5344CB8AC3E}">
        <p14:creationId xmlns:p14="http://schemas.microsoft.com/office/powerpoint/2010/main" val="16879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12540</TotalTime>
  <Words>4035</Words>
  <Application>Microsoft Macintosh PowerPoint</Application>
  <PresentationFormat>Widescreen</PresentationFormat>
  <Paragraphs>546</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vt:lpstr>
      <vt:lpstr>Arial</vt:lpstr>
      <vt:lpstr>Calibri</vt:lpstr>
      <vt:lpstr>Calibri Light</vt:lpstr>
      <vt:lpstr>Cambria Math</vt:lpstr>
      <vt:lpstr>CMU SERIF ROMAN</vt:lpstr>
      <vt:lpstr>CMU SERIF ROMAN</vt:lpstr>
      <vt:lpstr>Office Theme</vt:lpstr>
      <vt:lpstr>Search for an exotic Higgs boson decay to two pseudoscalar bosons with a four photon final state  Oral Candidacy Proposal  December 13, 2023</vt:lpstr>
      <vt:lpstr>PowerPoint Presentation</vt:lpstr>
      <vt:lpstr>  The Standard Model and Beyond</vt:lpstr>
      <vt:lpstr>PowerPoint Presentation</vt:lpstr>
      <vt:lpstr>  The Large Hadron Collider (LHC)</vt:lpstr>
      <vt:lpstr>PowerPoint Presentation</vt:lpstr>
      <vt:lpstr>  Object Reconstruction</vt:lpstr>
      <vt:lpstr>PowerPoint Presentation</vt:lpstr>
      <vt:lpstr>  Introduction to Analysis</vt:lpstr>
      <vt:lpstr>  Analysis Overview</vt:lpstr>
      <vt:lpstr>PowerPoint Presentation</vt:lpstr>
      <vt:lpstr>  Sample Generation</vt:lpstr>
      <vt:lpstr>PowerPoint Presentation</vt:lpstr>
      <vt:lpstr>  Choosing Candidate Photons</vt:lpstr>
      <vt:lpstr>  Pre-selections</vt:lpstr>
      <vt:lpstr>  Photon Selections</vt:lpstr>
      <vt:lpstr>  Results of Selections</vt:lpstr>
      <vt:lpstr>  Results of Selections (cont.)</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Thank You!</vt:lpstr>
      <vt:lpstr>Backup</vt:lpstr>
      <vt:lpstr>  Backup Slide #1</vt:lpstr>
      <vt:lpstr>  Backup Slide #2</vt:lpstr>
      <vt:lpstr>  Technical Work</vt:lpstr>
      <vt:lpstr>  Technical Work (cont.)</vt:lpstr>
      <vt:lpstr>Extended Higgs Sectors</vt:lpstr>
      <vt:lpstr>  Event Mixing</vt:lpstr>
      <vt:lpstr>  Event Selection BDT Inputs</vt:lpstr>
      <vt:lpstr>  Important BDT Input Variables</vt:lpstr>
      <vt:lpstr>  Training the Event Selection BDT</vt:lpstr>
      <vt:lpstr>  Checking the Event Selection BDT</vt:lpstr>
      <vt:lpstr>  BDT Score Categorization Details</vt:lpstr>
      <vt:lpstr>  BDT Score Category Optimization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221</cp:revision>
  <dcterms:created xsi:type="dcterms:W3CDTF">2023-11-28T22:34:10Z</dcterms:created>
  <dcterms:modified xsi:type="dcterms:W3CDTF">2023-12-07T15:34:26Z</dcterms:modified>
</cp:coreProperties>
</file>